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2"/>
  </p:notesMasterIdLst>
  <p:sldIdLst>
    <p:sldId id="257" r:id="rId3"/>
    <p:sldId id="258" r:id="rId4"/>
    <p:sldId id="260" r:id="rId5"/>
    <p:sldId id="261" r:id="rId6"/>
    <p:sldId id="259" r:id="rId7"/>
    <p:sldId id="262" r:id="rId8"/>
    <p:sldId id="263" r:id="rId9"/>
    <p:sldId id="264" r:id="rId10"/>
    <p:sldId id="268" r:id="rId11"/>
    <p:sldId id="269" r:id="rId12"/>
    <p:sldId id="282" r:id="rId13"/>
    <p:sldId id="283" r:id="rId14"/>
    <p:sldId id="303" r:id="rId15"/>
    <p:sldId id="302" r:id="rId16"/>
    <p:sldId id="281" r:id="rId17"/>
    <p:sldId id="304" r:id="rId18"/>
    <p:sldId id="305" r:id="rId19"/>
    <p:sldId id="310" r:id="rId20"/>
    <p:sldId id="306" r:id="rId21"/>
    <p:sldId id="307" r:id="rId22"/>
    <p:sldId id="309" r:id="rId23"/>
    <p:sldId id="308" r:id="rId24"/>
    <p:sldId id="311" r:id="rId25"/>
    <p:sldId id="312" r:id="rId26"/>
    <p:sldId id="313" r:id="rId27"/>
    <p:sldId id="315" r:id="rId28"/>
    <p:sldId id="314" r:id="rId29"/>
    <p:sldId id="316" r:id="rId30"/>
    <p:sldId id="31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C6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41FC11-D9A5-462B-B409-5C684AE90F93}" v="12" dt="2025-01-30T03:46:39.3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893" autoAdjust="0"/>
  </p:normalViewPr>
  <p:slideViewPr>
    <p:cSldViewPr snapToGrid="0">
      <p:cViewPr varScale="1">
        <p:scale>
          <a:sx n="89" d="100"/>
          <a:sy n="89" d="100"/>
        </p:scale>
        <p:origin x="1434"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dan Mayes" userId="197e0a7585a6647e" providerId="LiveId" clId="{B541FC11-D9A5-462B-B409-5C684AE90F93}"/>
    <pc:docChg chg="undo custSel addSld modSld sldOrd">
      <pc:chgData name="Jordan Mayes" userId="197e0a7585a6647e" providerId="LiveId" clId="{B541FC11-D9A5-462B-B409-5C684AE90F93}" dt="2025-02-06T08:08:41.746" v="13349" actId="20577"/>
      <pc:docMkLst>
        <pc:docMk/>
      </pc:docMkLst>
      <pc:sldChg chg="modSp mod">
        <pc:chgData name="Jordan Mayes" userId="197e0a7585a6647e" providerId="LiveId" clId="{B541FC11-D9A5-462B-B409-5C684AE90F93}" dt="2025-02-06T06:23:35.195" v="12077" actId="20577"/>
        <pc:sldMkLst>
          <pc:docMk/>
          <pc:sldMk cId="2059179162" sldId="258"/>
        </pc:sldMkLst>
        <pc:spChg chg="mod">
          <ac:chgData name="Jordan Mayes" userId="197e0a7585a6647e" providerId="LiveId" clId="{B541FC11-D9A5-462B-B409-5C684AE90F93}" dt="2025-02-06T06:23:35.195" v="12077" actId="20577"/>
          <ac:spMkLst>
            <pc:docMk/>
            <pc:sldMk cId="2059179162" sldId="258"/>
            <ac:spMk id="3" creationId="{9D046A9A-1CB6-8D09-AB97-8BBACE88A473}"/>
          </ac:spMkLst>
        </pc:spChg>
      </pc:sldChg>
      <pc:sldChg chg="modSp mod">
        <pc:chgData name="Jordan Mayes" userId="197e0a7585a6647e" providerId="LiveId" clId="{B541FC11-D9A5-462B-B409-5C684AE90F93}" dt="2025-01-29T02:35:12.537" v="12074" actId="20577"/>
        <pc:sldMkLst>
          <pc:docMk/>
          <pc:sldMk cId="2216509788" sldId="260"/>
        </pc:sldMkLst>
        <pc:spChg chg="mod">
          <ac:chgData name="Jordan Mayes" userId="197e0a7585a6647e" providerId="LiveId" clId="{B541FC11-D9A5-462B-B409-5C684AE90F93}" dt="2025-01-29T02:35:12.537" v="12074" actId="20577"/>
          <ac:spMkLst>
            <pc:docMk/>
            <pc:sldMk cId="2216509788" sldId="260"/>
            <ac:spMk id="3" creationId="{23E4695A-4F43-0FDE-135E-45010F0F4BC7}"/>
          </ac:spMkLst>
        </pc:spChg>
      </pc:sldChg>
      <pc:sldChg chg="modSp mod">
        <pc:chgData name="Jordan Mayes" userId="197e0a7585a6647e" providerId="LiveId" clId="{B541FC11-D9A5-462B-B409-5C684AE90F93}" dt="2025-01-29T02:32:41.612" v="12064" actId="20577"/>
        <pc:sldMkLst>
          <pc:docMk/>
          <pc:sldMk cId="2442537849" sldId="261"/>
        </pc:sldMkLst>
        <pc:spChg chg="mod">
          <ac:chgData name="Jordan Mayes" userId="197e0a7585a6647e" providerId="LiveId" clId="{B541FC11-D9A5-462B-B409-5C684AE90F93}" dt="2025-01-29T02:32:41.612" v="12064" actId="20577"/>
          <ac:spMkLst>
            <pc:docMk/>
            <pc:sldMk cId="2442537849" sldId="261"/>
            <ac:spMk id="3" creationId="{0E018ED3-6B9C-06FF-396A-39EAC1D632AE}"/>
          </ac:spMkLst>
        </pc:spChg>
      </pc:sldChg>
      <pc:sldChg chg="modSp mod">
        <pc:chgData name="Jordan Mayes" userId="197e0a7585a6647e" providerId="LiveId" clId="{B541FC11-D9A5-462B-B409-5C684AE90F93}" dt="2025-02-06T07:51:37.730" v="12097" actId="20577"/>
        <pc:sldMkLst>
          <pc:docMk/>
          <pc:sldMk cId="4100300575" sldId="262"/>
        </pc:sldMkLst>
        <pc:spChg chg="mod">
          <ac:chgData name="Jordan Mayes" userId="197e0a7585a6647e" providerId="LiveId" clId="{B541FC11-D9A5-462B-B409-5C684AE90F93}" dt="2025-02-06T07:51:37.730" v="12097" actId="20577"/>
          <ac:spMkLst>
            <pc:docMk/>
            <pc:sldMk cId="4100300575" sldId="262"/>
            <ac:spMk id="3" creationId="{54C74222-B99D-31B2-0DEC-DECB0178120A}"/>
          </ac:spMkLst>
        </pc:spChg>
      </pc:sldChg>
      <pc:sldChg chg="modNotesTx">
        <pc:chgData name="Jordan Mayes" userId="197e0a7585a6647e" providerId="LiveId" clId="{B541FC11-D9A5-462B-B409-5C684AE90F93}" dt="2025-02-06T07:55:45.349" v="12493" actId="20577"/>
        <pc:sldMkLst>
          <pc:docMk/>
          <pc:sldMk cId="4097593332" sldId="263"/>
        </pc:sldMkLst>
      </pc:sldChg>
      <pc:sldChg chg="modSp add mod">
        <pc:chgData name="Jordan Mayes" userId="197e0a7585a6647e" providerId="LiveId" clId="{B541FC11-D9A5-462B-B409-5C684AE90F93}" dt="2025-02-06T07:56:00.573" v="12498" actId="20577"/>
        <pc:sldMkLst>
          <pc:docMk/>
          <pc:sldMk cId="3392161610" sldId="264"/>
        </pc:sldMkLst>
        <pc:spChg chg="mod">
          <ac:chgData name="Jordan Mayes" userId="197e0a7585a6647e" providerId="LiveId" clId="{B541FC11-D9A5-462B-B409-5C684AE90F93}" dt="2025-01-27T04:07:09.476" v="18" actId="20577"/>
          <ac:spMkLst>
            <pc:docMk/>
            <pc:sldMk cId="3392161610" sldId="264"/>
            <ac:spMk id="2" creationId="{EFE97303-47A1-6EBE-6E84-8FEBBA701622}"/>
          </ac:spMkLst>
        </pc:spChg>
        <pc:spChg chg="mod">
          <ac:chgData name="Jordan Mayes" userId="197e0a7585a6647e" providerId="LiveId" clId="{B541FC11-D9A5-462B-B409-5C684AE90F93}" dt="2025-02-06T07:56:00.573" v="12498" actId="20577"/>
          <ac:spMkLst>
            <pc:docMk/>
            <pc:sldMk cId="3392161610" sldId="264"/>
            <ac:spMk id="3" creationId="{A9FECA32-7CD5-6025-5F08-2AEEE5CF9C54}"/>
          </ac:spMkLst>
        </pc:spChg>
      </pc:sldChg>
      <pc:sldChg chg="modSp mod setBg modNotesTx">
        <pc:chgData name="Jordan Mayes" userId="197e0a7585a6647e" providerId="LiveId" clId="{B541FC11-D9A5-462B-B409-5C684AE90F93}" dt="2025-02-06T07:57:02.463" v="12529" actId="20577"/>
        <pc:sldMkLst>
          <pc:docMk/>
          <pc:sldMk cId="2252045592" sldId="268"/>
        </pc:sldMkLst>
        <pc:spChg chg="mod">
          <ac:chgData name="Jordan Mayes" userId="197e0a7585a6647e" providerId="LiveId" clId="{B541FC11-D9A5-462B-B409-5C684AE90F93}" dt="2025-01-28T00:16:44.292" v="548" actId="122"/>
          <ac:spMkLst>
            <pc:docMk/>
            <pc:sldMk cId="2252045592" sldId="268"/>
            <ac:spMk id="2" creationId="{559B4901-72EF-FBBE-28DA-5F329AED8763}"/>
          </ac:spMkLst>
        </pc:spChg>
      </pc:sldChg>
      <pc:sldChg chg="modSp add mod">
        <pc:chgData name="Jordan Mayes" userId="197e0a7585a6647e" providerId="LiveId" clId="{B541FC11-D9A5-462B-B409-5C684AE90F93}" dt="2025-01-28T00:40:35.921" v="998" actId="14100"/>
        <pc:sldMkLst>
          <pc:docMk/>
          <pc:sldMk cId="3855556454" sldId="269"/>
        </pc:sldMkLst>
        <pc:spChg chg="mod">
          <ac:chgData name="Jordan Mayes" userId="197e0a7585a6647e" providerId="LiveId" clId="{B541FC11-D9A5-462B-B409-5C684AE90F93}" dt="2025-01-28T00:40:35.921" v="998" actId="14100"/>
          <ac:spMkLst>
            <pc:docMk/>
            <pc:sldMk cId="3855556454" sldId="269"/>
            <ac:spMk id="2" creationId="{07276AB0-AB88-7304-BECB-A41993D07655}"/>
          </ac:spMkLst>
        </pc:spChg>
        <pc:spChg chg="mod">
          <ac:chgData name="Jordan Mayes" userId="197e0a7585a6647e" providerId="LiveId" clId="{B541FC11-D9A5-462B-B409-5C684AE90F93}" dt="2025-01-28T00:40:13.040" v="973" actId="207"/>
          <ac:spMkLst>
            <pc:docMk/>
            <pc:sldMk cId="3855556454" sldId="269"/>
            <ac:spMk id="3" creationId="{9787A158-4D75-966B-364A-91ADB740409D}"/>
          </ac:spMkLst>
        </pc:spChg>
      </pc:sldChg>
      <pc:sldChg chg="modSp mod">
        <pc:chgData name="Jordan Mayes" userId="197e0a7585a6647e" providerId="LiveId" clId="{B541FC11-D9A5-462B-B409-5C684AE90F93}" dt="2025-02-06T08:00:20.735" v="12790" actId="6549"/>
        <pc:sldMkLst>
          <pc:docMk/>
          <pc:sldMk cId="1994204233" sldId="281"/>
        </pc:sldMkLst>
        <pc:spChg chg="mod">
          <ac:chgData name="Jordan Mayes" userId="197e0a7585a6647e" providerId="LiveId" clId="{B541FC11-D9A5-462B-B409-5C684AE90F93}" dt="2025-01-28T01:10:18.030" v="2699" actId="20577"/>
          <ac:spMkLst>
            <pc:docMk/>
            <pc:sldMk cId="1994204233" sldId="281"/>
            <ac:spMk id="2" creationId="{14A824D8-2ED6-554F-F180-2A6DA3BF5159}"/>
          </ac:spMkLst>
        </pc:spChg>
        <pc:spChg chg="mod">
          <ac:chgData name="Jordan Mayes" userId="197e0a7585a6647e" providerId="LiveId" clId="{B541FC11-D9A5-462B-B409-5C684AE90F93}" dt="2025-02-06T08:00:20.735" v="12790" actId="6549"/>
          <ac:spMkLst>
            <pc:docMk/>
            <pc:sldMk cId="1994204233" sldId="281"/>
            <ac:spMk id="3" creationId="{AD76770C-DF93-7EDE-28FB-ABD32245DA24}"/>
          </ac:spMkLst>
        </pc:spChg>
      </pc:sldChg>
      <pc:sldChg chg="modSp add mod">
        <pc:chgData name="Jordan Mayes" userId="197e0a7585a6647e" providerId="LiveId" clId="{B541FC11-D9A5-462B-B409-5C684AE90F93}" dt="2025-01-28T00:47:51.893" v="1377" actId="207"/>
        <pc:sldMkLst>
          <pc:docMk/>
          <pc:sldMk cId="482515251" sldId="282"/>
        </pc:sldMkLst>
        <pc:spChg chg="mod">
          <ac:chgData name="Jordan Mayes" userId="197e0a7585a6647e" providerId="LiveId" clId="{B541FC11-D9A5-462B-B409-5C684AE90F93}" dt="2025-01-28T00:46:45.247" v="1020" actId="20577"/>
          <ac:spMkLst>
            <pc:docMk/>
            <pc:sldMk cId="482515251" sldId="282"/>
            <ac:spMk id="2" creationId="{FCB55A2E-A220-896E-EF8C-92DBC9FF0014}"/>
          </ac:spMkLst>
        </pc:spChg>
        <pc:spChg chg="mod">
          <ac:chgData name="Jordan Mayes" userId="197e0a7585a6647e" providerId="LiveId" clId="{B541FC11-D9A5-462B-B409-5C684AE90F93}" dt="2025-01-28T00:47:51.893" v="1377" actId="207"/>
          <ac:spMkLst>
            <pc:docMk/>
            <pc:sldMk cId="482515251" sldId="282"/>
            <ac:spMk id="3" creationId="{DC39655A-B34B-18C0-ABE5-E8484C2A9822}"/>
          </ac:spMkLst>
        </pc:spChg>
      </pc:sldChg>
      <pc:sldChg chg="modSp add mod ord">
        <pc:chgData name="Jordan Mayes" userId="197e0a7585a6647e" providerId="LiveId" clId="{B541FC11-D9A5-462B-B409-5C684AE90F93}" dt="2025-02-06T07:58:36.338" v="12568" actId="20577"/>
        <pc:sldMkLst>
          <pc:docMk/>
          <pc:sldMk cId="2343948134" sldId="283"/>
        </pc:sldMkLst>
        <pc:spChg chg="mod">
          <ac:chgData name="Jordan Mayes" userId="197e0a7585a6647e" providerId="LiveId" clId="{B541FC11-D9A5-462B-B409-5C684AE90F93}" dt="2025-01-28T00:48:07.289" v="1402" actId="20577"/>
          <ac:spMkLst>
            <pc:docMk/>
            <pc:sldMk cId="2343948134" sldId="283"/>
            <ac:spMk id="2" creationId="{B22F0CE2-EBD3-DC94-256A-3747EEBA1C91}"/>
          </ac:spMkLst>
        </pc:spChg>
        <pc:spChg chg="mod">
          <ac:chgData name="Jordan Mayes" userId="197e0a7585a6647e" providerId="LiveId" clId="{B541FC11-D9A5-462B-B409-5C684AE90F93}" dt="2025-02-06T07:58:36.338" v="12568" actId="20577"/>
          <ac:spMkLst>
            <pc:docMk/>
            <pc:sldMk cId="2343948134" sldId="283"/>
            <ac:spMk id="3" creationId="{8D49F814-9154-84FE-A1EC-EAD48C659307}"/>
          </ac:spMkLst>
        </pc:spChg>
      </pc:sldChg>
      <pc:sldChg chg="modSp add mod modNotesTx">
        <pc:chgData name="Jordan Mayes" userId="197e0a7585a6647e" providerId="LiveId" clId="{B541FC11-D9A5-462B-B409-5C684AE90F93}" dt="2025-02-06T07:59:38.469" v="12788" actId="20577"/>
        <pc:sldMkLst>
          <pc:docMk/>
          <pc:sldMk cId="3817308084" sldId="302"/>
        </pc:sldMkLst>
        <pc:spChg chg="mod">
          <ac:chgData name="Jordan Mayes" userId="197e0a7585a6647e" providerId="LiveId" clId="{B541FC11-D9A5-462B-B409-5C684AE90F93}" dt="2025-01-28T01:02:08.543" v="2027" actId="20577"/>
          <ac:spMkLst>
            <pc:docMk/>
            <pc:sldMk cId="3817308084" sldId="302"/>
            <ac:spMk id="2" creationId="{48E5F2EC-4499-807E-305E-8E6910BCFAD3}"/>
          </ac:spMkLst>
        </pc:spChg>
        <pc:spChg chg="mod">
          <ac:chgData name="Jordan Mayes" userId="197e0a7585a6647e" providerId="LiveId" clId="{B541FC11-D9A5-462B-B409-5C684AE90F93}" dt="2025-01-28T01:09:34.558" v="2687" actId="313"/>
          <ac:spMkLst>
            <pc:docMk/>
            <pc:sldMk cId="3817308084" sldId="302"/>
            <ac:spMk id="3" creationId="{7D192938-3155-D8CC-E72E-992B7168FF75}"/>
          </ac:spMkLst>
        </pc:spChg>
      </pc:sldChg>
      <pc:sldChg chg="addSp modSp add mod ord modNotesTx">
        <pc:chgData name="Jordan Mayes" userId="197e0a7585a6647e" providerId="LiveId" clId="{B541FC11-D9A5-462B-B409-5C684AE90F93}" dt="2025-02-06T07:59:21.941" v="12756" actId="20577"/>
        <pc:sldMkLst>
          <pc:docMk/>
          <pc:sldMk cId="1061462498" sldId="303"/>
        </pc:sldMkLst>
        <pc:spChg chg="mod">
          <ac:chgData name="Jordan Mayes" userId="197e0a7585a6647e" providerId="LiveId" clId="{B541FC11-D9A5-462B-B409-5C684AE90F93}" dt="2025-01-28T02:47:18.201" v="3278" actId="20577"/>
          <ac:spMkLst>
            <pc:docMk/>
            <pc:sldMk cId="1061462498" sldId="303"/>
            <ac:spMk id="2" creationId="{2177E0D5-7581-3B5E-B7CE-43FF6C7289C8}"/>
          </ac:spMkLst>
        </pc:spChg>
        <pc:spChg chg="mod">
          <ac:chgData name="Jordan Mayes" userId="197e0a7585a6647e" providerId="LiveId" clId="{B541FC11-D9A5-462B-B409-5C684AE90F93}" dt="2025-01-28T02:48:43.253" v="3735" actId="20577"/>
          <ac:spMkLst>
            <pc:docMk/>
            <pc:sldMk cId="1061462498" sldId="303"/>
            <ac:spMk id="3" creationId="{EF1919BC-C90D-3533-CE10-2D0E3C6D3577}"/>
          </ac:spMkLst>
        </pc:spChg>
        <pc:spChg chg="add mod ord">
          <ac:chgData name="Jordan Mayes" userId="197e0a7585a6647e" providerId="LiveId" clId="{B541FC11-D9A5-462B-B409-5C684AE90F93}" dt="2025-01-28T02:49:19.087" v="3739" actId="171"/>
          <ac:spMkLst>
            <pc:docMk/>
            <pc:sldMk cId="1061462498" sldId="303"/>
            <ac:spMk id="4" creationId="{4D89077E-15C2-B691-A9DA-FADC29CFF9F7}"/>
          </ac:spMkLst>
        </pc:spChg>
      </pc:sldChg>
      <pc:sldChg chg="modSp add mod ord">
        <pc:chgData name="Jordan Mayes" userId="197e0a7585a6647e" providerId="LiveId" clId="{B541FC11-D9A5-462B-B409-5C684AE90F93}" dt="2025-02-06T08:00:12.905" v="12789" actId="20577"/>
        <pc:sldMkLst>
          <pc:docMk/>
          <pc:sldMk cId="2029322252" sldId="304"/>
        </pc:sldMkLst>
        <pc:spChg chg="mod">
          <ac:chgData name="Jordan Mayes" userId="197e0a7585a6647e" providerId="LiveId" clId="{B541FC11-D9A5-462B-B409-5C684AE90F93}" dt="2025-01-28T02:50:09.927" v="3828" actId="20577"/>
          <ac:spMkLst>
            <pc:docMk/>
            <pc:sldMk cId="2029322252" sldId="304"/>
            <ac:spMk id="2" creationId="{E35B64C1-AB83-A97F-AC8D-1110E1C1A9F9}"/>
          </ac:spMkLst>
        </pc:spChg>
        <pc:spChg chg="mod">
          <ac:chgData name="Jordan Mayes" userId="197e0a7585a6647e" providerId="LiveId" clId="{B541FC11-D9A5-462B-B409-5C684AE90F93}" dt="2025-02-06T08:00:12.905" v="12789" actId="20577"/>
          <ac:spMkLst>
            <pc:docMk/>
            <pc:sldMk cId="2029322252" sldId="304"/>
            <ac:spMk id="3" creationId="{4854B8F6-3AD0-5707-86C5-E816F4F28EA9}"/>
          </ac:spMkLst>
        </pc:spChg>
      </pc:sldChg>
      <pc:sldChg chg="addSp delSp modSp add mod ord">
        <pc:chgData name="Jordan Mayes" userId="197e0a7585a6647e" providerId="LiveId" clId="{B541FC11-D9A5-462B-B409-5C684AE90F93}" dt="2025-01-29T00:24:17.940" v="6811" actId="1076"/>
        <pc:sldMkLst>
          <pc:docMk/>
          <pc:sldMk cId="1394389630" sldId="305"/>
        </pc:sldMkLst>
        <pc:spChg chg="mod">
          <ac:chgData name="Jordan Mayes" userId="197e0a7585a6647e" providerId="LiveId" clId="{B541FC11-D9A5-462B-B409-5C684AE90F93}" dt="2025-01-28T09:57:10.644" v="4728" actId="20577"/>
          <ac:spMkLst>
            <pc:docMk/>
            <pc:sldMk cId="1394389630" sldId="305"/>
            <ac:spMk id="2" creationId="{908D77CA-C3E6-4E33-D226-EFACCB8318DF}"/>
          </ac:spMkLst>
        </pc:spChg>
        <pc:spChg chg="mod">
          <ac:chgData name="Jordan Mayes" userId="197e0a7585a6647e" providerId="LiveId" clId="{B541FC11-D9A5-462B-B409-5C684AE90F93}" dt="2025-01-29T00:22:45.717" v="6659" actId="14100"/>
          <ac:spMkLst>
            <pc:docMk/>
            <pc:sldMk cId="1394389630" sldId="305"/>
            <ac:spMk id="3" creationId="{7B6AD805-ABB3-CE91-E455-D4310975C9A8}"/>
          </ac:spMkLst>
        </pc:spChg>
        <pc:spChg chg="add mod">
          <ac:chgData name="Jordan Mayes" userId="197e0a7585a6647e" providerId="LiveId" clId="{B541FC11-D9A5-462B-B409-5C684AE90F93}" dt="2025-01-29T00:24:17.940" v="6811" actId="1076"/>
          <ac:spMkLst>
            <pc:docMk/>
            <pc:sldMk cId="1394389630" sldId="305"/>
            <ac:spMk id="6" creationId="{3BB2EEB8-9615-96F0-EF38-2B2063FB9DE3}"/>
          </ac:spMkLst>
        </pc:spChg>
        <pc:picChg chg="add mod">
          <ac:chgData name="Jordan Mayes" userId="197e0a7585a6647e" providerId="LiveId" clId="{B541FC11-D9A5-462B-B409-5C684AE90F93}" dt="2025-01-29T00:22:55.909" v="6661" actId="1076"/>
          <ac:picMkLst>
            <pc:docMk/>
            <pc:sldMk cId="1394389630" sldId="305"/>
            <ac:picMk id="5" creationId="{577D79FD-962D-2FB2-F3CA-BD6DB68C18F1}"/>
          </ac:picMkLst>
        </pc:picChg>
      </pc:sldChg>
      <pc:sldChg chg="modSp add mod ord">
        <pc:chgData name="Jordan Mayes" userId="197e0a7585a6647e" providerId="LiveId" clId="{B541FC11-D9A5-462B-B409-5C684AE90F93}" dt="2025-01-28T10:29:21.314" v="5283" actId="20577"/>
        <pc:sldMkLst>
          <pc:docMk/>
          <pc:sldMk cId="3993634669" sldId="306"/>
        </pc:sldMkLst>
        <pc:spChg chg="mod">
          <ac:chgData name="Jordan Mayes" userId="197e0a7585a6647e" providerId="LiveId" clId="{B541FC11-D9A5-462B-B409-5C684AE90F93}" dt="2025-01-28T10:29:21.314" v="5283" actId="20577"/>
          <ac:spMkLst>
            <pc:docMk/>
            <pc:sldMk cId="3993634669" sldId="306"/>
            <ac:spMk id="3" creationId="{C5E8B206-64C1-B370-12CF-B508E625BEF3}"/>
          </ac:spMkLst>
        </pc:spChg>
      </pc:sldChg>
      <pc:sldChg chg="modSp add mod ord">
        <pc:chgData name="Jordan Mayes" userId="197e0a7585a6647e" providerId="LiveId" clId="{B541FC11-D9A5-462B-B409-5C684AE90F93}" dt="2025-02-06T08:02:49.645" v="12832" actId="20577"/>
        <pc:sldMkLst>
          <pc:docMk/>
          <pc:sldMk cId="4008542138" sldId="307"/>
        </pc:sldMkLst>
        <pc:spChg chg="mod">
          <ac:chgData name="Jordan Mayes" userId="197e0a7585a6647e" providerId="LiveId" clId="{B541FC11-D9A5-462B-B409-5C684AE90F93}" dt="2025-01-28T10:29:47.851" v="5331" actId="20577"/>
          <ac:spMkLst>
            <pc:docMk/>
            <pc:sldMk cId="4008542138" sldId="307"/>
            <ac:spMk id="2" creationId="{A6C60B8D-EEC8-7D44-B69C-8EE08BA764C0}"/>
          </ac:spMkLst>
        </pc:spChg>
        <pc:spChg chg="mod">
          <ac:chgData name="Jordan Mayes" userId="197e0a7585a6647e" providerId="LiveId" clId="{B541FC11-D9A5-462B-B409-5C684AE90F93}" dt="2025-02-06T08:02:49.645" v="12832" actId="20577"/>
          <ac:spMkLst>
            <pc:docMk/>
            <pc:sldMk cId="4008542138" sldId="307"/>
            <ac:spMk id="3" creationId="{C2FD5194-E500-20CB-6625-BD58803298EE}"/>
          </ac:spMkLst>
        </pc:spChg>
      </pc:sldChg>
      <pc:sldChg chg="modSp add mod modNotesTx">
        <pc:chgData name="Jordan Mayes" userId="197e0a7585a6647e" providerId="LiveId" clId="{B541FC11-D9A5-462B-B409-5C684AE90F93}" dt="2025-02-06T08:05:15.330" v="13348" actId="20577"/>
        <pc:sldMkLst>
          <pc:docMk/>
          <pc:sldMk cId="4208474364" sldId="308"/>
        </pc:sldMkLst>
        <pc:spChg chg="mod">
          <ac:chgData name="Jordan Mayes" userId="197e0a7585a6647e" providerId="LiveId" clId="{B541FC11-D9A5-462B-B409-5C684AE90F93}" dt="2025-01-28T20:32:34.806" v="5982" actId="20577"/>
          <ac:spMkLst>
            <pc:docMk/>
            <pc:sldMk cId="4208474364" sldId="308"/>
            <ac:spMk id="2" creationId="{C6A51F23-7D72-BCAC-2480-17AC1F24F61F}"/>
          </ac:spMkLst>
        </pc:spChg>
        <pc:spChg chg="mod">
          <ac:chgData name="Jordan Mayes" userId="197e0a7585a6647e" providerId="LiveId" clId="{B541FC11-D9A5-462B-B409-5C684AE90F93}" dt="2025-01-29T00:18:05.989" v="6589" actId="20577"/>
          <ac:spMkLst>
            <pc:docMk/>
            <pc:sldMk cId="4208474364" sldId="308"/>
            <ac:spMk id="3" creationId="{7C4EE51F-8C18-8AC5-CA83-C8F0994E9841}"/>
          </ac:spMkLst>
        </pc:spChg>
      </pc:sldChg>
      <pc:sldChg chg="modSp add mod">
        <pc:chgData name="Jordan Mayes" userId="197e0a7585a6647e" providerId="LiveId" clId="{B541FC11-D9A5-462B-B409-5C684AE90F93}" dt="2025-02-06T08:03:23.358" v="12833" actId="5793"/>
        <pc:sldMkLst>
          <pc:docMk/>
          <pc:sldMk cId="592266432" sldId="309"/>
        </pc:sldMkLst>
        <pc:spChg chg="mod">
          <ac:chgData name="Jordan Mayes" userId="197e0a7585a6647e" providerId="LiveId" clId="{B541FC11-D9A5-462B-B409-5C684AE90F93}" dt="2025-01-29T00:24:36.604" v="6837" actId="20577"/>
          <ac:spMkLst>
            <pc:docMk/>
            <pc:sldMk cId="592266432" sldId="309"/>
            <ac:spMk id="2" creationId="{2812CCFF-B7B1-C9BB-5112-1C17A3AC5A24}"/>
          </ac:spMkLst>
        </pc:spChg>
        <pc:spChg chg="mod">
          <ac:chgData name="Jordan Mayes" userId="197e0a7585a6647e" providerId="LiveId" clId="{B541FC11-D9A5-462B-B409-5C684AE90F93}" dt="2025-02-06T08:03:23.358" v="12833" actId="5793"/>
          <ac:spMkLst>
            <pc:docMk/>
            <pc:sldMk cId="592266432" sldId="309"/>
            <ac:spMk id="3" creationId="{4CB6DF24-C563-C00F-E52B-F4CB975227B1}"/>
          </ac:spMkLst>
        </pc:spChg>
      </pc:sldChg>
      <pc:sldChg chg="delSp modSp add mod">
        <pc:chgData name="Jordan Mayes" userId="197e0a7585a6647e" providerId="LiveId" clId="{B541FC11-D9A5-462B-B409-5C684AE90F93}" dt="2025-02-06T08:01:46.146" v="12829" actId="20577"/>
        <pc:sldMkLst>
          <pc:docMk/>
          <pc:sldMk cId="1166449902" sldId="310"/>
        </pc:sldMkLst>
        <pc:spChg chg="mod">
          <ac:chgData name="Jordan Mayes" userId="197e0a7585a6647e" providerId="LiveId" clId="{B541FC11-D9A5-462B-B409-5C684AE90F93}" dt="2025-01-29T00:28:40.197" v="7428" actId="20577"/>
          <ac:spMkLst>
            <pc:docMk/>
            <pc:sldMk cId="1166449902" sldId="310"/>
            <ac:spMk id="2" creationId="{C2E59B55-1409-BF91-331F-F9B221188B61}"/>
          </ac:spMkLst>
        </pc:spChg>
        <pc:spChg chg="mod">
          <ac:chgData name="Jordan Mayes" userId="197e0a7585a6647e" providerId="LiveId" clId="{B541FC11-D9A5-462B-B409-5C684AE90F93}" dt="2025-02-06T08:01:46.146" v="12829" actId="20577"/>
          <ac:spMkLst>
            <pc:docMk/>
            <pc:sldMk cId="1166449902" sldId="310"/>
            <ac:spMk id="3" creationId="{859FF4F2-2125-6F9A-48B0-50FA5AE3F948}"/>
          </ac:spMkLst>
        </pc:spChg>
      </pc:sldChg>
      <pc:sldChg chg="modSp add mod">
        <pc:chgData name="Jordan Mayes" userId="197e0a7585a6647e" providerId="LiveId" clId="{B541FC11-D9A5-462B-B409-5C684AE90F93}" dt="2025-01-29T01:34:19.090" v="9069" actId="20577"/>
        <pc:sldMkLst>
          <pc:docMk/>
          <pc:sldMk cId="2371169010" sldId="311"/>
        </pc:sldMkLst>
        <pc:spChg chg="mod">
          <ac:chgData name="Jordan Mayes" userId="197e0a7585a6647e" providerId="LiveId" clId="{B541FC11-D9A5-462B-B409-5C684AE90F93}" dt="2025-01-29T00:34:22.394" v="8406" actId="20577"/>
          <ac:spMkLst>
            <pc:docMk/>
            <pc:sldMk cId="2371169010" sldId="311"/>
            <ac:spMk id="2" creationId="{842926FE-20DB-55D2-B2C6-F9D0296E2683}"/>
          </ac:spMkLst>
        </pc:spChg>
        <pc:spChg chg="mod">
          <ac:chgData name="Jordan Mayes" userId="197e0a7585a6647e" providerId="LiveId" clId="{B541FC11-D9A5-462B-B409-5C684AE90F93}" dt="2025-01-29T01:34:19.090" v="9069" actId="20577"/>
          <ac:spMkLst>
            <pc:docMk/>
            <pc:sldMk cId="2371169010" sldId="311"/>
            <ac:spMk id="3" creationId="{1FBC533B-C353-45AE-A75C-46DE197E309B}"/>
          </ac:spMkLst>
        </pc:spChg>
      </pc:sldChg>
      <pc:sldChg chg="modSp add mod ord">
        <pc:chgData name="Jordan Mayes" userId="197e0a7585a6647e" providerId="LiveId" clId="{B541FC11-D9A5-462B-B409-5C684AE90F93}" dt="2025-01-29T02:03:01.850" v="9536" actId="20577"/>
        <pc:sldMkLst>
          <pc:docMk/>
          <pc:sldMk cId="3928027738" sldId="312"/>
        </pc:sldMkLst>
        <pc:spChg chg="mod">
          <ac:chgData name="Jordan Mayes" userId="197e0a7585a6647e" providerId="LiveId" clId="{B541FC11-D9A5-462B-B409-5C684AE90F93}" dt="2025-01-29T01:59:30.562" v="9134" actId="20577"/>
          <ac:spMkLst>
            <pc:docMk/>
            <pc:sldMk cId="3928027738" sldId="312"/>
            <ac:spMk id="2" creationId="{6BDE8061-BEA8-1675-AD87-EA0C71C04AAB}"/>
          </ac:spMkLst>
        </pc:spChg>
        <pc:spChg chg="mod">
          <ac:chgData name="Jordan Mayes" userId="197e0a7585a6647e" providerId="LiveId" clId="{B541FC11-D9A5-462B-B409-5C684AE90F93}" dt="2025-01-29T02:03:01.850" v="9536" actId="20577"/>
          <ac:spMkLst>
            <pc:docMk/>
            <pc:sldMk cId="3928027738" sldId="312"/>
            <ac:spMk id="3" creationId="{1C419082-9956-E62C-1B26-EDF202DDDD62}"/>
          </ac:spMkLst>
        </pc:spChg>
      </pc:sldChg>
      <pc:sldChg chg="modSp add mod ord">
        <pc:chgData name="Jordan Mayes" userId="197e0a7585a6647e" providerId="LiveId" clId="{B541FC11-D9A5-462B-B409-5C684AE90F93}" dt="2025-01-29T02:08:17.285" v="10187" actId="27636"/>
        <pc:sldMkLst>
          <pc:docMk/>
          <pc:sldMk cId="2670360136" sldId="313"/>
        </pc:sldMkLst>
        <pc:spChg chg="mod">
          <ac:chgData name="Jordan Mayes" userId="197e0a7585a6647e" providerId="LiveId" clId="{B541FC11-D9A5-462B-B409-5C684AE90F93}" dt="2025-01-29T02:06:18.136" v="9571" actId="20577"/>
          <ac:spMkLst>
            <pc:docMk/>
            <pc:sldMk cId="2670360136" sldId="313"/>
            <ac:spMk id="2" creationId="{F3A77752-7C9C-C624-986D-4AF8E81FFE65}"/>
          </ac:spMkLst>
        </pc:spChg>
        <pc:spChg chg="mod">
          <ac:chgData name="Jordan Mayes" userId="197e0a7585a6647e" providerId="LiveId" clId="{B541FC11-D9A5-462B-B409-5C684AE90F93}" dt="2025-01-29T02:08:17.285" v="10187" actId="27636"/>
          <ac:spMkLst>
            <pc:docMk/>
            <pc:sldMk cId="2670360136" sldId="313"/>
            <ac:spMk id="3" creationId="{B8D3E988-7BE6-6190-83EE-7BBD8F48AB75}"/>
          </ac:spMkLst>
        </pc:spChg>
      </pc:sldChg>
      <pc:sldChg chg="modSp add mod ord">
        <pc:chgData name="Jordan Mayes" userId="197e0a7585a6647e" providerId="LiveId" clId="{B541FC11-D9A5-462B-B409-5C684AE90F93}" dt="2025-01-29T02:18:49.036" v="11268" actId="20577"/>
        <pc:sldMkLst>
          <pc:docMk/>
          <pc:sldMk cId="1108375411" sldId="314"/>
        </pc:sldMkLst>
        <pc:spChg chg="mod">
          <ac:chgData name="Jordan Mayes" userId="197e0a7585a6647e" providerId="LiveId" clId="{B541FC11-D9A5-462B-B409-5C684AE90F93}" dt="2025-01-29T02:17:07.465" v="10947" actId="20577"/>
          <ac:spMkLst>
            <pc:docMk/>
            <pc:sldMk cId="1108375411" sldId="314"/>
            <ac:spMk id="2" creationId="{EA120F91-A961-8BC3-5E60-4C742B3C4DC3}"/>
          </ac:spMkLst>
        </pc:spChg>
        <pc:spChg chg="mod">
          <ac:chgData name="Jordan Mayes" userId="197e0a7585a6647e" providerId="LiveId" clId="{B541FC11-D9A5-462B-B409-5C684AE90F93}" dt="2025-01-29T02:18:49.036" v="11268" actId="20577"/>
          <ac:spMkLst>
            <pc:docMk/>
            <pc:sldMk cId="1108375411" sldId="314"/>
            <ac:spMk id="3" creationId="{A0B4E1E0-19E8-4A10-4971-69CD3260D2F2}"/>
          </ac:spMkLst>
        </pc:spChg>
      </pc:sldChg>
      <pc:sldChg chg="modSp add mod ord">
        <pc:chgData name="Jordan Mayes" userId="197e0a7585a6647e" providerId="LiveId" clId="{B541FC11-D9A5-462B-B409-5C684AE90F93}" dt="2025-01-29T02:15:29.119" v="10937" actId="20577"/>
        <pc:sldMkLst>
          <pc:docMk/>
          <pc:sldMk cId="657998989" sldId="315"/>
        </pc:sldMkLst>
        <pc:spChg chg="mod">
          <ac:chgData name="Jordan Mayes" userId="197e0a7585a6647e" providerId="LiveId" clId="{B541FC11-D9A5-462B-B409-5C684AE90F93}" dt="2025-01-29T02:10:10.034" v="10213" actId="20577"/>
          <ac:spMkLst>
            <pc:docMk/>
            <pc:sldMk cId="657998989" sldId="315"/>
            <ac:spMk id="2" creationId="{59DE0FC6-B178-BFC6-52A4-CD5846CE9771}"/>
          </ac:spMkLst>
        </pc:spChg>
        <pc:spChg chg="mod">
          <ac:chgData name="Jordan Mayes" userId="197e0a7585a6647e" providerId="LiveId" clId="{B541FC11-D9A5-462B-B409-5C684AE90F93}" dt="2025-01-29T02:15:29.119" v="10937" actId="20577"/>
          <ac:spMkLst>
            <pc:docMk/>
            <pc:sldMk cId="657998989" sldId="315"/>
            <ac:spMk id="3" creationId="{1AC38729-BDB8-0A92-5B71-16EC24494B80}"/>
          </ac:spMkLst>
        </pc:spChg>
      </pc:sldChg>
      <pc:sldChg chg="modSp add mod">
        <pc:chgData name="Jordan Mayes" userId="197e0a7585a6647e" providerId="LiveId" clId="{B541FC11-D9A5-462B-B409-5C684AE90F93}" dt="2025-02-06T08:08:41.746" v="13349" actId="20577"/>
        <pc:sldMkLst>
          <pc:docMk/>
          <pc:sldMk cId="4107853496" sldId="316"/>
        </pc:sldMkLst>
        <pc:spChg chg="mod">
          <ac:chgData name="Jordan Mayes" userId="197e0a7585a6647e" providerId="LiveId" clId="{B541FC11-D9A5-462B-B409-5C684AE90F93}" dt="2025-02-06T08:08:41.746" v="13349" actId="20577"/>
          <ac:spMkLst>
            <pc:docMk/>
            <pc:sldMk cId="4107853496" sldId="316"/>
            <ac:spMk id="3" creationId="{C96E9703-2B8C-9016-E9AF-39F8DEE9170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AF5307-895C-4A80-9078-D24765ACAD54}" type="datetimeFigureOut">
              <a:rPr lang="en-NZ" smtClean="0"/>
              <a:t>6/02/2025</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A73CCA-BBE5-4803-A40F-B83942D9E6F4}" type="slidenum">
              <a:rPr lang="en-NZ" smtClean="0"/>
              <a:t>‹#›</a:t>
            </a:fld>
            <a:endParaRPr lang="en-NZ"/>
          </a:p>
        </p:txBody>
      </p:sp>
    </p:spTree>
    <p:extLst>
      <p:ext uri="{BB962C8B-B14F-4D97-AF65-F5344CB8AC3E}">
        <p14:creationId xmlns:p14="http://schemas.microsoft.com/office/powerpoint/2010/main" val="56951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Take a few minutes to consider these questions. Keep in mind that this technology is relatively new for a lot of people who are grappling with it. This is not a place of judgment for kaiako to judge one another for </a:t>
            </a:r>
            <a:r>
              <a:rPr lang="en-NZ" dirty="0" err="1"/>
              <a:t>genAI</a:t>
            </a:r>
            <a:r>
              <a:rPr lang="en-NZ" dirty="0"/>
              <a:t> use or to assume the worst intentions of ākonga using </a:t>
            </a:r>
            <a:r>
              <a:rPr lang="en-NZ" dirty="0" err="1"/>
              <a:t>genAI</a:t>
            </a:r>
            <a:r>
              <a:rPr lang="en-NZ" dirty="0"/>
              <a:t>. Think more about the learning opportunities to ensure it can be a safe learning tool.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C23BD-4810-4A0C-974A-D51E6C25AE9C}" type="slidenum">
              <a:rPr kumimoji="0" lang="en-NZ"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NZ"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826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There are many positives that make </a:t>
            </a:r>
            <a:r>
              <a:rPr lang="en-NZ" dirty="0" err="1"/>
              <a:t>genAI</a:t>
            </a:r>
            <a:r>
              <a:rPr lang="en-NZ" dirty="0"/>
              <a:t> very appealing, especially as educators realise the novel applications. However, there are numerous risks associated with the uptake of AI in education. To fully realise the benefits, educators need to adopt a balanced approach that addresses both the opportunities and potential risks. </a:t>
            </a:r>
          </a:p>
          <a:p>
            <a:endParaRPr lang="en-NZ" dirty="0"/>
          </a:p>
          <a:p>
            <a:r>
              <a:rPr lang="en-NZ" dirty="0"/>
              <a:t>Focusing solely on the positives may lead to missed ethical considerations or misuse, while an overly cautious focus risks students disengaging from the tool or not having exposure to it in a safe environment.</a:t>
            </a:r>
          </a:p>
          <a:p>
            <a:endParaRPr lang="en-NZ" dirty="0"/>
          </a:p>
          <a:p>
            <a:r>
              <a:rPr lang="en-NZ" dirty="0"/>
              <a:t>By </a:t>
            </a:r>
            <a:r>
              <a:rPr lang="en-NZ" b="1" dirty="0"/>
              <a:t>mitigating</a:t>
            </a:r>
            <a:r>
              <a:rPr lang="en-NZ" b="0" dirty="0"/>
              <a:t> risks, educators can utilise </a:t>
            </a:r>
            <a:r>
              <a:rPr lang="en-NZ" b="0" dirty="0" err="1"/>
              <a:t>genAI</a:t>
            </a:r>
            <a:r>
              <a:rPr lang="en-NZ" b="0" dirty="0"/>
              <a:t> for education and create an environment where </a:t>
            </a:r>
            <a:r>
              <a:rPr lang="en-NZ" b="0" dirty="0" err="1"/>
              <a:t>genAI</a:t>
            </a:r>
            <a:r>
              <a:rPr lang="en-NZ" b="0" dirty="0"/>
              <a:t> is used openly, safely, and in a way that complements traditional education (rather than replaces it). This is a </a:t>
            </a:r>
            <a:r>
              <a:rPr lang="en-NZ" b="1" dirty="0"/>
              <a:t>balanced </a:t>
            </a:r>
            <a:r>
              <a:rPr lang="en-NZ" b="0" dirty="0"/>
              <a:t>approach.</a:t>
            </a:r>
            <a:endParaRPr lang="en-NZ" dirty="0"/>
          </a:p>
        </p:txBody>
      </p:sp>
      <p:sp>
        <p:nvSpPr>
          <p:cNvPr id="4" name="Slide Number Placeholder 3"/>
          <p:cNvSpPr>
            <a:spLocks noGrp="1"/>
          </p:cNvSpPr>
          <p:nvPr>
            <p:ph type="sldNum" sz="quarter" idx="5"/>
          </p:nvPr>
        </p:nvSpPr>
        <p:spPr/>
        <p:txBody>
          <a:bodyPr/>
          <a:lstStyle/>
          <a:p>
            <a:fld id="{7B2795C3-6B47-495B-A648-AC393965084C}" type="slidenum">
              <a:rPr lang="en-NZ" smtClean="0"/>
              <a:t>9</a:t>
            </a:fld>
            <a:endParaRPr lang="en-NZ"/>
          </a:p>
        </p:txBody>
      </p:sp>
    </p:spTree>
    <p:extLst>
      <p:ext uri="{BB962C8B-B14F-4D97-AF65-F5344CB8AC3E}">
        <p14:creationId xmlns:p14="http://schemas.microsoft.com/office/powerpoint/2010/main" val="1786547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If you’ve used tools like ChatGPT before, try asking it what it knows about you. You should be able to recite some facts. This highlights what information it already has stored about you.</a:t>
            </a:r>
          </a:p>
        </p:txBody>
      </p:sp>
      <p:sp>
        <p:nvSpPr>
          <p:cNvPr id="4" name="Slide Number Placeholder 3"/>
          <p:cNvSpPr>
            <a:spLocks noGrp="1"/>
          </p:cNvSpPr>
          <p:nvPr>
            <p:ph type="sldNum" sz="quarter" idx="5"/>
          </p:nvPr>
        </p:nvSpPr>
        <p:spPr/>
        <p:txBody>
          <a:bodyPr/>
          <a:lstStyle/>
          <a:p>
            <a:fld id="{B1A73CCA-BBE5-4803-A40F-B83942D9E6F4}" type="slidenum">
              <a:rPr lang="en-NZ" smtClean="0"/>
              <a:t>13</a:t>
            </a:fld>
            <a:endParaRPr lang="en-NZ"/>
          </a:p>
        </p:txBody>
      </p:sp>
    </p:spTree>
    <p:extLst>
      <p:ext uri="{BB962C8B-B14F-4D97-AF65-F5344CB8AC3E}">
        <p14:creationId xmlns:p14="http://schemas.microsoft.com/office/powerpoint/2010/main" val="2609611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Can you think of other examples?</a:t>
            </a:r>
          </a:p>
        </p:txBody>
      </p:sp>
      <p:sp>
        <p:nvSpPr>
          <p:cNvPr id="4" name="Slide Number Placeholder 3"/>
          <p:cNvSpPr>
            <a:spLocks noGrp="1"/>
          </p:cNvSpPr>
          <p:nvPr>
            <p:ph type="sldNum" sz="quarter" idx="5"/>
          </p:nvPr>
        </p:nvSpPr>
        <p:spPr/>
        <p:txBody>
          <a:bodyPr/>
          <a:lstStyle/>
          <a:p>
            <a:fld id="{B1A73CCA-BBE5-4803-A40F-B83942D9E6F4}" type="slidenum">
              <a:rPr lang="en-NZ" smtClean="0"/>
              <a:t>14</a:t>
            </a:fld>
            <a:endParaRPr lang="en-NZ"/>
          </a:p>
        </p:txBody>
      </p:sp>
    </p:spTree>
    <p:extLst>
      <p:ext uri="{BB962C8B-B14F-4D97-AF65-F5344CB8AC3E}">
        <p14:creationId xmlns:p14="http://schemas.microsoft.com/office/powerpoint/2010/main" val="862365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Digital footprints refer to what information we leave behind when we use the internet. This includes things like social media posts, search histories, messages to others etc. In terms of </a:t>
            </a:r>
            <a:r>
              <a:rPr lang="en-NZ" dirty="0" err="1"/>
              <a:t>genAI</a:t>
            </a:r>
            <a:r>
              <a:rPr lang="en-NZ" dirty="0"/>
              <a:t>, it will remember what we ask it and it will remember information we give it. If </a:t>
            </a:r>
            <a:r>
              <a:rPr lang="en-NZ" dirty="0" err="1"/>
              <a:t>genAI</a:t>
            </a:r>
            <a:r>
              <a:rPr lang="en-NZ" dirty="0"/>
              <a:t> is used inappropriately, students may be leaving inappropriate or incorrect online for others to find.</a:t>
            </a:r>
          </a:p>
        </p:txBody>
      </p:sp>
      <p:sp>
        <p:nvSpPr>
          <p:cNvPr id="4" name="Slide Number Placeholder 3"/>
          <p:cNvSpPr>
            <a:spLocks noGrp="1"/>
          </p:cNvSpPr>
          <p:nvPr>
            <p:ph type="sldNum" sz="quarter" idx="5"/>
          </p:nvPr>
        </p:nvSpPr>
        <p:spPr/>
        <p:txBody>
          <a:bodyPr/>
          <a:lstStyle/>
          <a:p>
            <a:fld id="{B1A73CCA-BBE5-4803-A40F-B83942D9E6F4}" type="slidenum">
              <a:rPr lang="en-NZ" smtClean="0"/>
              <a:t>22</a:t>
            </a:fld>
            <a:endParaRPr lang="en-NZ"/>
          </a:p>
        </p:txBody>
      </p:sp>
    </p:spTree>
    <p:extLst>
      <p:ext uri="{BB962C8B-B14F-4D97-AF65-F5344CB8AC3E}">
        <p14:creationId xmlns:p14="http://schemas.microsoft.com/office/powerpoint/2010/main" val="1444928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87DDA-C1AA-0E31-4428-00EC91651A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3A57BD-EBF1-2267-7B8F-DF24A8F9E2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5B2C8C-5180-742C-0384-F7649CD8D0F0}"/>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04178019-EFBB-8AAE-86D5-4DA772187BB2}"/>
              </a:ext>
            </a:extLst>
          </p:cNvPr>
          <p:cNvSpPr>
            <a:spLocks noGrp="1"/>
          </p:cNvSpPr>
          <p:nvPr>
            <p:ph type="sldNum" sz="quarter" idx="5"/>
          </p:nvPr>
        </p:nvSpPr>
        <p:spPr/>
        <p:txBody>
          <a:bodyPr/>
          <a:lstStyle/>
          <a:p>
            <a:fld id="{6EAC23BD-4810-4A0C-974A-D51E6C25AE9C}" type="slidenum">
              <a:rPr lang="en-NZ" smtClean="0"/>
              <a:t>28</a:t>
            </a:fld>
            <a:endParaRPr lang="en-NZ"/>
          </a:p>
        </p:txBody>
      </p:sp>
    </p:spTree>
    <p:extLst>
      <p:ext uri="{BB962C8B-B14F-4D97-AF65-F5344CB8AC3E}">
        <p14:creationId xmlns:p14="http://schemas.microsoft.com/office/powerpoint/2010/main" val="2574172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6E4D8-FE99-4247-12D5-CC5C075DE4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F456D2AC-06B6-013E-175A-E7D1534417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BFF1BBB6-4B8B-C0D5-BD50-6BE6456A70A4}"/>
              </a:ext>
            </a:extLst>
          </p:cNvPr>
          <p:cNvSpPr>
            <a:spLocks noGrp="1"/>
          </p:cNvSpPr>
          <p:nvPr>
            <p:ph type="dt" sz="half" idx="10"/>
          </p:nvPr>
        </p:nvSpPr>
        <p:spPr/>
        <p:txBody>
          <a:bodyPr/>
          <a:lstStyle/>
          <a:p>
            <a:fld id="{1350B92F-335B-4DBA-9B5A-F1A1FC766DE5}" type="datetimeFigureOut">
              <a:rPr lang="en-NZ" smtClean="0"/>
              <a:t>6/02/2025</a:t>
            </a:fld>
            <a:endParaRPr lang="en-NZ"/>
          </a:p>
        </p:txBody>
      </p:sp>
      <p:sp>
        <p:nvSpPr>
          <p:cNvPr id="5" name="Footer Placeholder 4">
            <a:extLst>
              <a:ext uri="{FF2B5EF4-FFF2-40B4-BE49-F238E27FC236}">
                <a16:creationId xmlns:a16="http://schemas.microsoft.com/office/drawing/2014/main" id="{A233D696-E9BA-43B2-464A-AD4EED4804EF}"/>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87024D16-EC16-1CC1-265D-3E6F7554ADD8}"/>
              </a:ext>
            </a:extLst>
          </p:cNvPr>
          <p:cNvSpPr>
            <a:spLocks noGrp="1"/>
          </p:cNvSpPr>
          <p:nvPr>
            <p:ph type="sldNum" sz="quarter" idx="12"/>
          </p:nvPr>
        </p:nvSpPr>
        <p:spPr/>
        <p:txBody>
          <a:bodyPr/>
          <a:lstStyle/>
          <a:p>
            <a:fld id="{327C5843-6359-4320-B6CD-FB337C977A04}" type="slidenum">
              <a:rPr lang="en-NZ" smtClean="0"/>
              <a:t>‹#›</a:t>
            </a:fld>
            <a:endParaRPr lang="en-NZ"/>
          </a:p>
        </p:txBody>
      </p:sp>
    </p:spTree>
    <p:extLst>
      <p:ext uri="{BB962C8B-B14F-4D97-AF65-F5344CB8AC3E}">
        <p14:creationId xmlns:p14="http://schemas.microsoft.com/office/powerpoint/2010/main" val="2289008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B8E8F-103B-0916-1D6B-A06734756A13}"/>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12BEC7D5-173B-22C1-03A4-971059AAEC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FE040936-BD1E-8D06-C3C3-0FFF6BFF5983}"/>
              </a:ext>
            </a:extLst>
          </p:cNvPr>
          <p:cNvSpPr>
            <a:spLocks noGrp="1"/>
          </p:cNvSpPr>
          <p:nvPr>
            <p:ph type="dt" sz="half" idx="10"/>
          </p:nvPr>
        </p:nvSpPr>
        <p:spPr/>
        <p:txBody>
          <a:bodyPr/>
          <a:lstStyle/>
          <a:p>
            <a:fld id="{1350B92F-335B-4DBA-9B5A-F1A1FC766DE5}" type="datetimeFigureOut">
              <a:rPr lang="en-NZ" smtClean="0"/>
              <a:t>6/02/2025</a:t>
            </a:fld>
            <a:endParaRPr lang="en-NZ"/>
          </a:p>
        </p:txBody>
      </p:sp>
      <p:sp>
        <p:nvSpPr>
          <p:cNvPr id="5" name="Footer Placeholder 4">
            <a:extLst>
              <a:ext uri="{FF2B5EF4-FFF2-40B4-BE49-F238E27FC236}">
                <a16:creationId xmlns:a16="http://schemas.microsoft.com/office/drawing/2014/main" id="{9EE5EEB5-9627-68BB-8534-B3993EAF1E1C}"/>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7443B2D3-8CC0-F198-695C-813BE22CCE8B}"/>
              </a:ext>
            </a:extLst>
          </p:cNvPr>
          <p:cNvSpPr>
            <a:spLocks noGrp="1"/>
          </p:cNvSpPr>
          <p:nvPr>
            <p:ph type="sldNum" sz="quarter" idx="12"/>
          </p:nvPr>
        </p:nvSpPr>
        <p:spPr/>
        <p:txBody>
          <a:bodyPr/>
          <a:lstStyle/>
          <a:p>
            <a:fld id="{327C5843-6359-4320-B6CD-FB337C977A04}" type="slidenum">
              <a:rPr lang="en-NZ" smtClean="0"/>
              <a:t>‹#›</a:t>
            </a:fld>
            <a:endParaRPr lang="en-NZ"/>
          </a:p>
        </p:txBody>
      </p:sp>
    </p:spTree>
    <p:extLst>
      <p:ext uri="{BB962C8B-B14F-4D97-AF65-F5344CB8AC3E}">
        <p14:creationId xmlns:p14="http://schemas.microsoft.com/office/powerpoint/2010/main" val="1129372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FD0715-0B8E-2D7F-87F0-23195F47735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5D0251AA-1CD2-C41A-1ADD-EFEB7A8AE6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56FCA820-9032-E69D-0DD1-2BAB1ACFA887}"/>
              </a:ext>
            </a:extLst>
          </p:cNvPr>
          <p:cNvSpPr>
            <a:spLocks noGrp="1"/>
          </p:cNvSpPr>
          <p:nvPr>
            <p:ph type="dt" sz="half" idx="10"/>
          </p:nvPr>
        </p:nvSpPr>
        <p:spPr/>
        <p:txBody>
          <a:bodyPr/>
          <a:lstStyle/>
          <a:p>
            <a:fld id="{1350B92F-335B-4DBA-9B5A-F1A1FC766DE5}" type="datetimeFigureOut">
              <a:rPr lang="en-NZ" smtClean="0"/>
              <a:t>6/02/2025</a:t>
            </a:fld>
            <a:endParaRPr lang="en-NZ"/>
          </a:p>
        </p:txBody>
      </p:sp>
      <p:sp>
        <p:nvSpPr>
          <p:cNvPr id="5" name="Footer Placeholder 4">
            <a:extLst>
              <a:ext uri="{FF2B5EF4-FFF2-40B4-BE49-F238E27FC236}">
                <a16:creationId xmlns:a16="http://schemas.microsoft.com/office/drawing/2014/main" id="{755C8205-4EA7-ABEC-08C8-749B7CF042AC}"/>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FA276233-30B7-E3CA-09DB-9927D0567113}"/>
              </a:ext>
            </a:extLst>
          </p:cNvPr>
          <p:cNvSpPr>
            <a:spLocks noGrp="1"/>
          </p:cNvSpPr>
          <p:nvPr>
            <p:ph type="sldNum" sz="quarter" idx="12"/>
          </p:nvPr>
        </p:nvSpPr>
        <p:spPr/>
        <p:txBody>
          <a:bodyPr/>
          <a:lstStyle/>
          <a:p>
            <a:fld id="{327C5843-6359-4320-B6CD-FB337C977A04}" type="slidenum">
              <a:rPr lang="en-NZ" smtClean="0"/>
              <a:t>‹#›</a:t>
            </a:fld>
            <a:endParaRPr lang="en-NZ"/>
          </a:p>
        </p:txBody>
      </p:sp>
    </p:spTree>
    <p:extLst>
      <p:ext uri="{BB962C8B-B14F-4D97-AF65-F5344CB8AC3E}">
        <p14:creationId xmlns:p14="http://schemas.microsoft.com/office/powerpoint/2010/main" val="2731551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414321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60246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223609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94910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34951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131725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2/6/2025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83544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17038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7D380-4927-3ACE-2443-4227E5F69ABB}"/>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05B1E5B5-B7CC-A06B-3555-78A0613454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02BE9E07-6CED-D765-D63C-A877D537E961}"/>
              </a:ext>
            </a:extLst>
          </p:cNvPr>
          <p:cNvSpPr>
            <a:spLocks noGrp="1"/>
          </p:cNvSpPr>
          <p:nvPr>
            <p:ph type="dt" sz="half" idx="10"/>
          </p:nvPr>
        </p:nvSpPr>
        <p:spPr/>
        <p:txBody>
          <a:bodyPr/>
          <a:lstStyle/>
          <a:p>
            <a:fld id="{1350B92F-335B-4DBA-9B5A-F1A1FC766DE5}" type="datetimeFigureOut">
              <a:rPr lang="en-NZ" smtClean="0"/>
              <a:t>6/02/2025</a:t>
            </a:fld>
            <a:endParaRPr lang="en-NZ"/>
          </a:p>
        </p:txBody>
      </p:sp>
      <p:sp>
        <p:nvSpPr>
          <p:cNvPr id="5" name="Footer Placeholder 4">
            <a:extLst>
              <a:ext uri="{FF2B5EF4-FFF2-40B4-BE49-F238E27FC236}">
                <a16:creationId xmlns:a16="http://schemas.microsoft.com/office/drawing/2014/main" id="{64D81D17-C6C6-4E93-86E2-C7C97D8512E9}"/>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388489A3-F9F8-562F-027B-C77831D304C5}"/>
              </a:ext>
            </a:extLst>
          </p:cNvPr>
          <p:cNvSpPr>
            <a:spLocks noGrp="1"/>
          </p:cNvSpPr>
          <p:nvPr>
            <p:ph type="sldNum" sz="quarter" idx="12"/>
          </p:nvPr>
        </p:nvSpPr>
        <p:spPr/>
        <p:txBody>
          <a:bodyPr/>
          <a:lstStyle/>
          <a:p>
            <a:fld id="{327C5843-6359-4320-B6CD-FB337C977A04}" type="slidenum">
              <a:rPr lang="en-NZ" smtClean="0"/>
              <a:t>‹#›</a:t>
            </a:fld>
            <a:endParaRPr lang="en-NZ"/>
          </a:p>
        </p:txBody>
      </p:sp>
    </p:spTree>
    <p:extLst>
      <p:ext uri="{BB962C8B-B14F-4D97-AF65-F5344CB8AC3E}">
        <p14:creationId xmlns:p14="http://schemas.microsoft.com/office/powerpoint/2010/main" val="4168719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2/6/2025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703425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400025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80129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77899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844715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204450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09325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18DCF-F7AA-C9F5-C2B2-3725C1E228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E1BA5281-45D5-5873-2FBA-0067C102EA9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B6D1E3-DDCF-6A22-0232-F2E1794290EA}"/>
              </a:ext>
            </a:extLst>
          </p:cNvPr>
          <p:cNvSpPr>
            <a:spLocks noGrp="1"/>
          </p:cNvSpPr>
          <p:nvPr>
            <p:ph type="dt" sz="half" idx="10"/>
          </p:nvPr>
        </p:nvSpPr>
        <p:spPr/>
        <p:txBody>
          <a:bodyPr/>
          <a:lstStyle/>
          <a:p>
            <a:fld id="{1350B92F-335B-4DBA-9B5A-F1A1FC766DE5}" type="datetimeFigureOut">
              <a:rPr lang="en-NZ" smtClean="0"/>
              <a:t>6/02/2025</a:t>
            </a:fld>
            <a:endParaRPr lang="en-NZ"/>
          </a:p>
        </p:txBody>
      </p:sp>
      <p:sp>
        <p:nvSpPr>
          <p:cNvPr id="5" name="Footer Placeholder 4">
            <a:extLst>
              <a:ext uri="{FF2B5EF4-FFF2-40B4-BE49-F238E27FC236}">
                <a16:creationId xmlns:a16="http://schemas.microsoft.com/office/drawing/2014/main" id="{1B958163-CA59-F20F-6A5B-7C911F0FBF10}"/>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FA46294A-D831-2944-ACF1-287A1B2F6532}"/>
              </a:ext>
            </a:extLst>
          </p:cNvPr>
          <p:cNvSpPr>
            <a:spLocks noGrp="1"/>
          </p:cNvSpPr>
          <p:nvPr>
            <p:ph type="sldNum" sz="quarter" idx="12"/>
          </p:nvPr>
        </p:nvSpPr>
        <p:spPr/>
        <p:txBody>
          <a:bodyPr/>
          <a:lstStyle/>
          <a:p>
            <a:fld id="{327C5843-6359-4320-B6CD-FB337C977A04}" type="slidenum">
              <a:rPr lang="en-NZ" smtClean="0"/>
              <a:t>‹#›</a:t>
            </a:fld>
            <a:endParaRPr lang="en-NZ"/>
          </a:p>
        </p:txBody>
      </p:sp>
    </p:spTree>
    <p:extLst>
      <p:ext uri="{BB962C8B-B14F-4D97-AF65-F5344CB8AC3E}">
        <p14:creationId xmlns:p14="http://schemas.microsoft.com/office/powerpoint/2010/main" val="504691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EC29B-A3D6-8D23-6093-59EB01769E39}"/>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11436B64-3E69-E9B0-63AC-4B96CA91F2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DDB393C4-27FA-DA73-E1A1-2E2777A05E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3471E9E4-AB1F-12DF-8A46-B72A38496E75}"/>
              </a:ext>
            </a:extLst>
          </p:cNvPr>
          <p:cNvSpPr>
            <a:spLocks noGrp="1"/>
          </p:cNvSpPr>
          <p:nvPr>
            <p:ph type="dt" sz="half" idx="10"/>
          </p:nvPr>
        </p:nvSpPr>
        <p:spPr/>
        <p:txBody>
          <a:bodyPr/>
          <a:lstStyle/>
          <a:p>
            <a:fld id="{1350B92F-335B-4DBA-9B5A-F1A1FC766DE5}" type="datetimeFigureOut">
              <a:rPr lang="en-NZ" smtClean="0"/>
              <a:t>6/02/2025</a:t>
            </a:fld>
            <a:endParaRPr lang="en-NZ"/>
          </a:p>
        </p:txBody>
      </p:sp>
      <p:sp>
        <p:nvSpPr>
          <p:cNvPr id="6" name="Footer Placeholder 5">
            <a:extLst>
              <a:ext uri="{FF2B5EF4-FFF2-40B4-BE49-F238E27FC236}">
                <a16:creationId xmlns:a16="http://schemas.microsoft.com/office/drawing/2014/main" id="{BF35982E-A908-45AB-A1BF-3FAAE85C4A77}"/>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18DF2870-C7D3-D401-B65D-6B5A677E565D}"/>
              </a:ext>
            </a:extLst>
          </p:cNvPr>
          <p:cNvSpPr>
            <a:spLocks noGrp="1"/>
          </p:cNvSpPr>
          <p:nvPr>
            <p:ph type="sldNum" sz="quarter" idx="12"/>
          </p:nvPr>
        </p:nvSpPr>
        <p:spPr/>
        <p:txBody>
          <a:bodyPr/>
          <a:lstStyle/>
          <a:p>
            <a:fld id="{327C5843-6359-4320-B6CD-FB337C977A04}" type="slidenum">
              <a:rPr lang="en-NZ" smtClean="0"/>
              <a:t>‹#›</a:t>
            </a:fld>
            <a:endParaRPr lang="en-NZ"/>
          </a:p>
        </p:txBody>
      </p:sp>
    </p:spTree>
    <p:extLst>
      <p:ext uri="{BB962C8B-B14F-4D97-AF65-F5344CB8AC3E}">
        <p14:creationId xmlns:p14="http://schemas.microsoft.com/office/powerpoint/2010/main" val="1711759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AA728-6770-8B9C-DEC7-B08DB81A4DDE}"/>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E690EE02-5DF8-9C39-1C3F-9D8BDB8E19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7346FB-7D6B-6FF4-57A1-4D36AD36A2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C3985877-D477-B566-A62D-C73430AB4B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1E1713-88B1-223B-6577-3C61E9954C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ADFD74FE-F81C-3386-6971-F9F98F7C2FCE}"/>
              </a:ext>
            </a:extLst>
          </p:cNvPr>
          <p:cNvSpPr>
            <a:spLocks noGrp="1"/>
          </p:cNvSpPr>
          <p:nvPr>
            <p:ph type="dt" sz="half" idx="10"/>
          </p:nvPr>
        </p:nvSpPr>
        <p:spPr/>
        <p:txBody>
          <a:bodyPr/>
          <a:lstStyle/>
          <a:p>
            <a:fld id="{1350B92F-335B-4DBA-9B5A-F1A1FC766DE5}" type="datetimeFigureOut">
              <a:rPr lang="en-NZ" smtClean="0"/>
              <a:t>6/02/2025</a:t>
            </a:fld>
            <a:endParaRPr lang="en-NZ"/>
          </a:p>
        </p:txBody>
      </p:sp>
      <p:sp>
        <p:nvSpPr>
          <p:cNvPr id="8" name="Footer Placeholder 7">
            <a:extLst>
              <a:ext uri="{FF2B5EF4-FFF2-40B4-BE49-F238E27FC236}">
                <a16:creationId xmlns:a16="http://schemas.microsoft.com/office/drawing/2014/main" id="{714C049F-428C-8293-7BEA-355996BAE46E}"/>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FD1E8CCB-46CF-2F54-631A-8BA75C1E6042}"/>
              </a:ext>
            </a:extLst>
          </p:cNvPr>
          <p:cNvSpPr>
            <a:spLocks noGrp="1"/>
          </p:cNvSpPr>
          <p:nvPr>
            <p:ph type="sldNum" sz="quarter" idx="12"/>
          </p:nvPr>
        </p:nvSpPr>
        <p:spPr/>
        <p:txBody>
          <a:bodyPr/>
          <a:lstStyle/>
          <a:p>
            <a:fld id="{327C5843-6359-4320-B6CD-FB337C977A04}" type="slidenum">
              <a:rPr lang="en-NZ" smtClean="0"/>
              <a:t>‹#›</a:t>
            </a:fld>
            <a:endParaRPr lang="en-NZ"/>
          </a:p>
        </p:txBody>
      </p:sp>
    </p:spTree>
    <p:extLst>
      <p:ext uri="{BB962C8B-B14F-4D97-AF65-F5344CB8AC3E}">
        <p14:creationId xmlns:p14="http://schemas.microsoft.com/office/powerpoint/2010/main" val="901425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56460-6382-3273-8943-7898444B1EFC}"/>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36A07383-A1B0-E13C-2324-1A42C8023E66}"/>
              </a:ext>
            </a:extLst>
          </p:cNvPr>
          <p:cNvSpPr>
            <a:spLocks noGrp="1"/>
          </p:cNvSpPr>
          <p:nvPr>
            <p:ph type="dt" sz="half" idx="10"/>
          </p:nvPr>
        </p:nvSpPr>
        <p:spPr/>
        <p:txBody>
          <a:bodyPr/>
          <a:lstStyle/>
          <a:p>
            <a:fld id="{1350B92F-335B-4DBA-9B5A-F1A1FC766DE5}" type="datetimeFigureOut">
              <a:rPr lang="en-NZ" smtClean="0"/>
              <a:t>6/02/2025</a:t>
            </a:fld>
            <a:endParaRPr lang="en-NZ"/>
          </a:p>
        </p:txBody>
      </p:sp>
      <p:sp>
        <p:nvSpPr>
          <p:cNvPr id="4" name="Footer Placeholder 3">
            <a:extLst>
              <a:ext uri="{FF2B5EF4-FFF2-40B4-BE49-F238E27FC236}">
                <a16:creationId xmlns:a16="http://schemas.microsoft.com/office/drawing/2014/main" id="{8A841870-8E7E-753D-245B-9D27A1A4B6C9}"/>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E1B163E4-CB18-3C3C-C891-E389C0BD89C4}"/>
              </a:ext>
            </a:extLst>
          </p:cNvPr>
          <p:cNvSpPr>
            <a:spLocks noGrp="1"/>
          </p:cNvSpPr>
          <p:nvPr>
            <p:ph type="sldNum" sz="quarter" idx="12"/>
          </p:nvPr>
        </p:nvSpPr>
        <p:spPr/>
        <p:txBody>
          <a:bodyPr/>
          <a:lstStyle/>
          <a:p>
            <a:fld id="{327C5843-6359-4320-B6CD-FB337C977A04}" type="slidenum">
              <a:rPr lang="en-NZ" smtClean="0"/>
              <a:t>‹#›</a:t>
            </a:fld>
            <a:endParaRPr lang="en-NZ"/>
          </a:p>
        </p:txBody>
      </p:sp>
    </p:spTree>
    <p:extLst>
      <p:ext uri="{BB962C8B-B14F-4D97-AF65-F5344CB8AC3E}">
        <p14:creationId xmlns:p14="http://schemas.microsoft.com/office/powerpoint/2010/main" val="761540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148C30-3879-84D2-559F-E90A1C023FC6}"/>
              </a:ext>
            </a:extLst>
          </p:cNvPr>
          <p:cNvSpPr>
            <a:spLocks noGrp="1"/>
          </p:cNvSpPr>
          <p:nvPr>
            <p:ph type="dt" sz="half" idx="10"/>
          </p:nvPr>
        </p:nvSpPr>
        <p:spPr/>
        <p:txBody>
          <a:bodyPr/>
          <a:lstStyle/>
          <a:p>
            <a:fld id="{1350B92F-335B-4DBA-9B5A-F1A1FC766DE5}" type="datetimeFigureOut">
              <a:rPr lang="en-NZ" smtClean="0"/>
              <a:t>6/02/2025</a:t>
            </a:fld>
            <a:endParaRPr lang="en-NZ"/>
          </a:p>
        </p:txBody>
      </p:sp>
      <p:sp>
        <p:nvSpPr>
          <p:cNvPr id="3" name="Footer Placeholder 2">
            <a:extLst>
              <a:ext uri="{FF2B5EF4-FFF2-40B4-BE49-F238E27FC236}">
                <a16:creationId xmlns:a16="http://schemas.microsoft.com/office/drawing/2014/main" id="{FF179F54-9347-3F0B-5740-70E9F50C5A87}"/>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C6AA3AAD-206B-28ED-D5AF-58A46233CAD6}"/>
              </a:ext>
            </a:extLst>
          </p:cNvPr>
          <p:cNvSpPr>
            <a:spLocks noGrp="1"/>
          </p:cNvSpPr>
          <p:nvPr>
            <p:ph type="sldNum" sz="quarter" idx="12"/>
          </p:nvPr>
        </p:nvSpPr>
        <p:spPr/>
        <p:txBody>
          <a:bodyPr/>
          <a:lstStyle/>
          <a:p>
            <a:fld id="{327C5843-6359-4320-B6CD-FB337C977A04}" type="slidenum">
              <a:rPr lang="en-NZ" smtClean="0"/>
              <a:t>‹#›</a:t>
            </a:fld>
            <a:endParaRPr lang="en-NZ"/>
          </a:p>
        </p:txBody>
      </p:sp>
    </p:spTree>
    <p:extLst>
      <p:ext uri="{BB962C8B-B14F-4D97-AF65-F5344CB8AC3E}">
        <p14:creationId xmlns:p14="http://schemas.microsoft.com/office/powerpoint/2010/main" val="3527557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BB4F9-83FF-5E7E-97F9-E626F9AEC8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660F0A3B-7092-32D3-61F1-58BF70B2D6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806B3D73-B4FC-7E66-C398-4D64F822FC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603E63-86A9-E4B2-6A61-F2A9B615B5B1}"/>
              </a:ext>
            </a:extLst>
          </p:cNvPr>
          <p:cNvSpPr>
            <a:spLocks noGrp="1"/>
          </p:cNvSpPr>
          <p:nvPr>
            <p:ph type="dt" sz="half" idx="10"/>
          </p:nvPr>
        </p:nvSpPr>
        <p:spPr/>
        <p:txBody>
          <a:bodyPr/>
          <a:lstStyle/>
          <a:p>
            <a:fld id="{1350B92F-335B-4DBA-9B5A-F1A1FC766DE5}" type="datetimeFigureOut">
              <a:rPr lang="en-NZ" smtClean="0"/>
              <a:t>6/02/2025</a:t>
            </a:fld>
            <a:endParaRPr lang="en-NZ"/>
          </a:p>
        </p:txBody>
      </p:sp>
      <p:sp>
        <p:nvSpPr>
          <p:cNvPr id="6" name="Footer Placeholder 5">
            <a:extLst>
              <a:ext uri="{FF2B5EF4-FFF2-40B4-BE49-F238E27FC236}">
                <a16:creationId xmlns:a16="http://schemas.microsoft.com/office/drawing/2014/main" id="{1CB11E2B-3F01-7005-F7D4-30086AF04611}"/>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AB1DD71F-010E-8A77-4260-F75774FF7B22}"/>
              </a:ext>
            </a:extLst>
          </p:cNvPr>
          <p:cNvSpPr>
            <a:spLocks noGrp="1"/>
          </p:cNvSpPr>
          <p:nvPr>
            <p:ph type="sldNum" sz="quarter" idx="12"/>
          </p:nvPr>
        </p:nvSpPr>
        <p:spPr/>
        <p:txBody>
          <a:bodyPr/>
          <a:lstStyle/>
          <a:p>
            <a:fld id="{327C5843-6359-4320-B6CD-FB337C977A04}" type="slidenum">
              <a:rPr lang="en-NZ" smtClean="0"/>
              <a:t>‹#›</a:t>
            </a:fld>
            <a:endParaRPr lang="en-NZ"/>
          </a:p>
        </p:txBody>
      </p:sp>
    </p:spTree>
    <p:extLst>
      <p:ext uri="{BB962C8B-B14F-4D97-AF65-F5344CB8AC3E}">
        <p14:creationId xmlns:p14="http://schemas.microsoft.com/office/powerpoint/2010/main" val="176451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4C717-1B20-4259-941F-317AC24CF0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71E81D60-BE77-CBBD-8136-B6AFA960A5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F89DF6AF-A04A-11E6-A869-4F701C215E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EB1CE4-3D40-6623-4709-48DE0BBCDCCE}"/>
              </a:ext>
            </a:extLst>
          </p:cNvPr>
          <p:cNvSpPr>
            <a:spLocks noGrp="1"/>
          </p:cNvSpPr>
          <p:nvPr>
            <p:ph type="dt" sz="half" idx="10"/>
          </p:nvPr>
        </p:nvSpPr>
        <p:spPr/>
        <p:txBody>
          <a:bodyPr/>
          <a:lstStyle/>
          <a:p>
            <a:fld id="{1350B92F-335B-4DBA-9B5A-F1A1FC766DE5}" type="datetimeFigureOut">
              <a:rPr lang="en-NZ" smtClean="0"/>
              <a:t>6/02/2025</a:t>
            </a:fld>
            <a:endParaRPr lang="en-NZ"/>
          </a:p>
        </p:txBody>
      </p:sp>
      <p:sp>
        <p:nvSpPr>
          <p:cNvPr id="6" name="Footer Placeholder 5">
            <a:extLst>
              <a:ext uri="{FF2B5EF4-FFF2-40B4-BE49-F238E27FC236}">
                <a16:creationId xmlns:a16="http://schemas.microsoft.com/office/drawing/2014/main" id="{5DC9FE48-4CDE-51E4-E68D-9A9F4D1A395A}"/>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11B65703-4EA4-6BAE-95F6-DEB2CDFA9B08}"/>
              </a:ext>
            </a:extLst>
          </p:cNvPr>
          <p:cNvSpPr>
            <a:spLocks noGrp="1"/>
          </p:cNvSpPr>
          <p:nvPr>
            <p:ph type="sldNum" sz="quarter" idx="12"/>
          </p:nvPr>
        </p:nvSpPr>
        <p:spPr/>
        <p:txBody>
          <a:bodyPr/>
          <a:lstStyle/>
          <a:p>
            <a:fld id="{327C5843-6359-4320-B6CD-FB337C977A04}" type="slidenum">
              <a:rPr lang="en-NZ" smtClean="0"/>
              <a:t>‹#›</a:t>
            </a:fld>
            <a:endParaRPr lang="en-NZ"/>
          </a:p>
        </p:txBody>
      </p:sp>
    </p:spTree>
    <p:extLst>
      <p:ext uri="{BB962C8B-B14F-4D97-AF65-F5344CB8AC3E}">
        <p14:creationId xmlns:p14="http://schemas.microsoft.com/office/powerpoint/2010/main" val="3580640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3CC9AF-A6EC-1B62-9FE1-CD0D47015D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B11D2D6B-221F-1E59-4321-10FDE1A9F9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E5527699-E2F6-2FD1-1F85-F417927FED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350B92F-335B-4DBA-9B5A-F1A1FC766DE5}" type="datetimeFigureOut">
              <a:rPr lang="en-NZ" smtClean="0"/>
              <a:t>6/02/2025</a:t>
            </a:fld>
            <a:endParaRPr lang="en-NZ"/>
          </a:p>
        </p:txBody>
      </p:sp>
      <p:sp>
        <p:nvSpPr>
          <p:cNvPr id="5" name="Footer Placeholder 4">
            <a:extLst>
              <a:ext uri="{FF2B5EF4-FFF2-40B4-BE49-F238E27FC236}">
                <a16:creationId xmlns:a16="http://schemas.microsoft.com/office/drawing/2014/main" id="{D7BC0C3B-E669-E201-3EB1-57B853E029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Z"/>
          </a:p>
        </p:txBody>
      </p:sp>
      <p:sp>
        <p:nvSpPr>
          <p:cNvPr id="6" name="Slide Number Placeholder 5">
            <a:extLst>
              <a:ext uri="{FF2B5EF4-FFF2-40B4-BE49-F238E27FC236}">
                <a16:creationId xmlns:a16="http://schemas.microsoft.com/office/drawing/2014/main" id="{891AAAF1-8413-05C2-C7BF-5E9691A821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27C5843-6359-4320-B6CD-FB337C977A04}" type="slidenum">
              <a:rPr lang="en-NZ" smtClean="0"/>
              <a:t>‹#›</a:t>
            </a:fld>
            <a:endParaRPr lang="en-NZ"/>
          </a:p>
        </p:txBody>
      </p:sp>
    </p:spTree>
    <p:extLst>
      <p:ext uri="{BB962C8B-B14F-4D97-AF65-F5344CB8AC3E}">
        <p14:creationId xmlns:p14="http://schemas.microsoft.com/office/powerpoint/2010/main" val="18386881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2/6/2025</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55935430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7474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E20AC-018C-A90A-2006-C1B55B701A2F}"/>
              </a:ext>
            </a:extLst>
          </p:cNvPr>
          <p:cNvSpPr>
            <a:spLocks noGrp="1"/>
          </p:cNvSpPr>
          <p:nvPr>
            <p:ph type="ctrTitle"/>
          </p:nvPr>
        </p:nvSpPr>
        <p:spPr/>
        <p:txBody>
          <a:bodyPr/>
          <a:lstStyle/>
          <a:p>
            <a:r>
              <a:rPr lang="en-NZ" dirty="0">
                <a:solidFill>
                  <a:srgbClr val="FF1010"/>
                </a:solidFill>
                <a:latin typeface="Amasis MT Pro Medium" panose="02040604050005020304" pitchFamily="18" charset="0"/>
              </a:rPr>
              <a:t>Keeping Safe with </a:t>
            </a:r>
            <a:r>
              <a:rPr lang="en-NZ" dirty="0" err="1">
                <a:solidFill>
                  <a:srgbClr val="FF1010"/>
                </a:solidFill>
                <a:latin typeface="Amasis MT Pro Medium" panose="02040604050005020304" pitchFamily="18" charset="0"/>
              </a:rPr>
              <a:t>genAI</a:t>
            </a:r>
            <a:endParaRPr lang="en-NZ" dirty="0">
              <a:solidFill>
                <a:srgbClr val="FF1010"/>
              </a:solidFill>
              <a:latin typeface="Amasis MT Pro Medium" panose="02040604050005020304" pitchFamily="18" charset="0"/>
            </a:endParaRPr>
          </a:p>
        </p:txBody>
      </p:sp>
      <p:sp>
        <p:nvSpPr>
          <p:cNvPr id="3" name="Subtitle 2">
            <a:extLst>
              <a:ext uri="{FF2B5EF4-FFF2-40B4-BE49-F238E27FC236}">
                <a16:creationId xmlns:a16="http://schemas.microsoft.com/office/drawing/2014/main" id="{CFA4AEC5-CDB9-F6C7-0994-34EC2CFA3B2F}"/>
              </a:ext>
            </a:extLst>
          </p:cNvPr>
          <p:cNvSpPr>
            <a:spLocks noGrp="1"/>
          </p:cNvSpPr>
          <p:nvPr>
            <p:ph type="subTitle" idx="1"/>
          </p:nvPr>
        </p:nvSpPr>
        <p:spPr>
          <a:xfrm>
            <a:off x="1524000" y="3886200"/>
            <a:ext cx="9144000" cy="1371600"/>
          </a:xfrm>
        </p:spPr>
        <p:txBody>
          <a:bodyPr/>
          <a:lstStyle/>
          <a:p>
            <a:r>
              <a:rPr lang="en-NZ" dirty="0">
                <a:solidFill>
                  <a:srgbClr val="FFFFFF"/>
                </a:solidFill>
                <a:latin typeface="Amasis MT Pro Medium" panose="02040604050005020304" pitchFamily="18" charset="0"/>
              </a:rPr>
              <a:t>GCSN AI PLD Module 2</a:t>
            </a:r>
          </a:p>
        </p:txBody>
      </p:sp>
      <p:pic>
        <p:nvPicPr>
          <p:cNvPr id="1028" name="Picture 4">
            <a:extLst>
              <a:ext uri="{FF2B5EF4-FFF2-40B4-BE49-F238E27FC236}">
                <a16:creationId xmlns:a16="http://schemas.microsoft.com/office/drawing/2014/main" id="{F9EA7163-5237-5305-68C9-84B21BA917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7487" y="5079399"/>
            <a:ext cx="2718761" cy="16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973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tial Circle 4">
            <a:extLst>
              <a:ext uri="{FF2B5EF4-FFF2-40B4-BE49-F238E27FC236}">
                <a16:creationId xmlns:a16="http://schemas.microsoft.com/office/drawing/2014/main" id="{72EDBCD8-6D7C-6E14-FD09-1E9FE906F086}"/>
              </a:ext>
            </a:extLst>
          </p:cNvPr>
          <p:cNvSpPr/>
          <p:nvPr/>
        </p:nvSpPr>
        <p:spPr>
          <a:xfrm rot="10800000">
            <a:off x="-2677692" y="0"/>
            <a:ext cx="5355383" cy="6858000"/>
          </a:xfrm>
          <a:prstGeom prst="pie">
            <a:avLst>
              <a:gd name="adj1" fmla="val 5397962"/>
              <a:gd name="adj2" fmla="val 16200000"/>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2" name="Title 1">
            <a:extLst>
              <a:ext uri="{FF2B5EF4-FFF2-40B4-BE49-F238E27FC236}">
                <a16:creationId xmlns:a16="http://schemas.microsoft.com/office/drawing/2014/main" id="{07276AB0-AB88-7304-BECB-A41993D07655}"/>
              </a:ext>
            </a:extLst>
          </p:cNvPr>
          <p:cNvSpPr>
            <a:spLocks noGrp="1"/>
          </p:cNvSpPr>
          <p:nvPr>
            <p:ph type="title"/>
          </p:nvPr>
        </p:nvSpPr>
        <p:spPr>
          <a:xfrm>
            <a:off x="2677693" y="171449"/>
            <a:ext cx="8504658" cy="1519239"/>
          </a:xfrm>
        </p:spPr>
        <p:txBody>
          <a:bodyPr/>
          <a:lstStyle/>
          <a:p>
            <a:r>
              <a:rPr lang="en-NZ" dirty="0"/>
              <a:t>Privacy and Data Protection in the Digital Age</a:t>
            </a:r>
          </a:p>
        </p:txBody>
      </p:sp>
      <p:sp>
        <p:nvSpPr>
          <p:cNvPr id="3" name="Content Placeholder 2">
            <a:extLst>
              <a:ext uri="{FF2B5EF4-FFF2-40B4-BE49-F238E27FC236}">
                <a16:creationId xmlns:a16="http://schemas.microsoft.com/office/drawing/2014/main" id="{9787A158-4D75-966B-364A-91ADB740409D}"/>
              </a:ext>
            </a:extLst>
          </p:cNvPr>
          <p:cNvSpPr>
            <a:spLocks noGrp="1"/>
          </p:cNvSpPr>
          <p:nvPr>
            <p:ph idx="1"/>
          </p:nvPr>
        </p:nvSpPr>
        <p:spPr>
          <a:xfrm>
            <a:off x="2677692" y="1825625"/>
            <a:ext cx="8676108" cy="4351338"/>
          </a:xfrm>
        </p:spPr>
        <p:txBody>
          <a:bodyPr/>
          <a:lstStyle/>
          <a:p>
            <a:r>
              <a:rPr lang="en-NZ" dirty="0"/>
              <a:t>It is important that schools/</a:t>
            </a:r>
            <a:r>
              <a:rPr lang="en-NZ" dirty="0" err="1"/>
              <a:t>kura</a:t>
            </a:r>
            <a:r>
              <a:rPr lang="en-NZ" dirty="0"/>
              <a:t>, kaiako, and ākonga all protect their data.</a:t>
            </a:r>
          </a:p>
          <a:p>
            <a:r>
              <a:rPr lang="en-NZ" dirty="0"/>
              <a:t>This is important to keep ourselves and one another safe, but also to ensure trust within the community.</a:t>
            </a:r>
          </a:p>
          <a:p>
            <a:r>
              <a:rPr lang="en-NZ" dirty="0"/>
              <a:t>The </a:t>
            </a:r>
            <a:r>
              <a:rPr lang="en-NZ" dirty="0">
                <a:solidFill>
                  <a:srgbClr val="FF0000"/>
                </a:solidFill>
              </a:rPr>
              <a:t>New Zealand Privacy Act 2020 </a:t>
            </a:r>
            <a:r>
              <a:rPr lang="en-NZ" dirty="0"/>
              <a:t>governs how personal information is collected, stored, used, and shared.</a:t>
            </a:r>
          </a:p>
          <a:p>
            <a:r>
              <a:rPr lang="en-NZ" dirty="0"/>
              <a:t>Schools must be transparent and responsible in handling data.</a:t>
            </a:r>
          </a:p>
        </p:txBody>
      </p:sp>
    </p:spTree>
    <p:extLst>
      <p:ext uri="{BB962C8B-B14F-4D97-AF65-F5344CB8AC3E}">
        <p14:creationId xmlns:p14="http://schemas.microsoft.com/office/powerpoint/2010/main" val="3855556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B281A-7C62-6766-7F19-08C5E43D0DF5}"/>
            </a:ext>
          </a:extLst>
        </p:cNvPr>
        <p:cNvGrpSpPr/>
        <p:nvPr/>
      </p:nvGrpSpPr>
      <p:grpSpPr>
        <a:xfrm>
          <a:off x="0" y="0"/>
          <a:ext cx="0" cy="0"/>
          <a:chOff x="0" y="0"/>
          <a:chExt cx="0" cy="0"/>
        </a:xfrm>
      </p:grpSpPr>
      <p:sp>
        <p:nvSpPr>
          <p:cNvPr id="5" name="Partial Circle 4">
            <a:extLst>
              <a:ext uri="{FF2B5EF4-FFF2-40B4-BE49-F238E27FC236}">
                <a16:creationId xmlns:a16="http://schemas.microsoft.com/office/drawing/2014/main" id="{E3996627-4480-BE1F-0E67-C440E8D61CB6}"/>
              </a:ext>
            </a:extLst>
          </p:cNvPr>
          <p:cNvSpPr/>
          <p:nvPr/>
        </p:nvSpPr>
        <p:spPr>
          <a:xfrm>
            <a:off x="9514308" y="0"/>
            <a:ext cx="5355383" cy="6858000"/>
          </a:xfrm>
          <a:prstGeom prst="pie">
            <a:avLst>
              <a:gd name="adj1" fmla="val 5397962"/>
              <a:gd name="adj2" fmla="val 16200000"/>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2" name="Title 1">
            <a:extLst>
              <a:ext uri="{FF2B5EF4-FFF2-40B4-BE49-F238E27FC236}">
                <a16:creationId xmlns:a16="http://schemas.microsoft.com/office/drawing/2014/main" id="{FCB55A2E-A220-896E-EF8C-92DBC9FF0014}"/>
              </a:ext>
            </a:extLst>
          </p:cNvPr>
          <p:cNvSpPr>
            <a:spLocks noGrp="1"/>
          </p:cNvSpPr>
          <p:nvPr>
            <p:ph type="title"/>
          </p:nvPr>
        </p:nvSpPr>
        <p:spPr>
          <a:xfrm>
            <a:off x="572667" y="412750"/>
            <a:ext cx="10515600" cy="1325563"/>
          </a:xfrm>
        </p:spPr>
        <p:txBody>
          <a:bodyPr/>
          <a:lstStyle/>
          <a:p>
            <a:r>
              <a:rPr lang="en-NZ" dirty="0"/>
              <a:t>Privacy and Schools</a:t>
            </a:r>
          </a:p>
        </p:txBody>
      </p:sp>
      <p:sp>
        <p:nvSpPr>
          <p:cNvPr id="3" name="Content Placeholder 2">
            <a:extLst>
              <a:ext uri="{FF2B5EF4-FFF2-40B4-BE49-F238E27FC236}">
                <a16:creationId xmlns:a16="http://schemas.microsoft.com/office/drawing/2014/main" id="{DC39655A-B34B-18C0-ABE5-E8484C2A9822}"/>
              </a:ext>
            </a:extLst>
          </p:cNvPr>
          <p:cNvSpPr>
            <a:spLocks noGrp="1"/>
          </p:cNvSpPr>
          <p:nvPr>
            <p:ph idx="1"/>
          </p:nvPr>
        </p:nvSpPr>
        <p:spPr>
          <a:xfrm>
            <a:off x="572667" y="1844675"/>
            <a:ext cx="8676108" cy="4351338"/>
          </a:xfrm>
        </p:spPr>
        <p:txBody>
          <a:bodyPr/>
          <a:lstStyle/>
          <a:p>
            <a:r>
              <a:rPr lang="en-NZ" dirty="0">
                <a:solidFill>
                  <a:srgbClr val="FF0000"/>
                </a:solidFill>
              </a:rPr>
              <a:t>The Education and Training Act 2020</a:t>
            </a:r>
            <a:r>
              <a:rPr lang="en-NZ" dirty="0"/>
              <a:t> places obligations on schools to safeguard student welfare, including how they manage and use student data.</a:t>
            </a:r>
          </a:p>
          <a:p>
            <a:r>
              <a:rPr lang="en-NZ" dirty="0"/>
              <a:t>Schools need to maintain trust with students, parents, and the wider community.</a:t>
            </a:r>
          </a:p>
          <a:p>
            <a:r>
              <a:rPr lang="en-NZ" dirty="0"/>
              <a:t>Students may not understand their vulnerability or the importance of keeping data private.</a:t>
            </a:r>
          </a:p>
          <a:p>
            <a:pPr marL="0" indent="0">
              <a:buNone/>
            </a:pPr>
            <a:endParaRPr lang="en-NZ" dirty="0"/>
          </a:p>
        </p:txBody>
      </p:sp>
    </p:spTree>
    <p:extLst>
      <p:ext uri="{BB962C8B-B14F-4D97-AF65-F5344CB8AC3E}">
        <p14:creationId xmlns:p14="http://schemas.microsoft.com/office/powerpoint/2010/main" val="482515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8B47F-A2D5-EF81-AB15-B64F2188E7C6}"/>
            </a:ext>
          </a:extLst>
        </p:cNvPr>
        <p:cNvGrpSpPr/>
        <p:nvPr/>
      </p:nvGrpSpPr>
      <p:grpSpPr>
        <a:xfrm>
          <a:off x="0" y="0"/>
          <a:ext cx="0" cy="0"/>
          <a:chOff x="0" y="0"/>
          <a:chExt cx="0" cy="0"/>
        </a:xfrm>
      </p:grpSpPr>
      <p:sp>
        <p:nvSpPr>
          <p:cNvPr id="5" name="Partial Circle 4">
            <a:extLst>
              <a:ext uri="{FF2B5EF4-FFF2-40B4-BE49-F238E27FC236}">
                <a16:creationId xmlns:a16="http://schemas.microsoft.com/office/drawing/2014/main" id="{670F366D-42C9-4A1A-43C6-B182E6FF157A}"/>
              </a:ext>
            </a:extLst>
          </p:cNvPr>
          <p:cNvSpPr/>
          <p:nvPr/>
        </p:nvSpPr>
        <p:spPr>
          <a:xfrm rot="10800000">
            <a:off x="-2677692" y="0"/>
            <a:ext cx="5355383" cy="6858000"/>
          </a:xfrm>
          <a:prstGeom prst="pie">
            <a:avLst>
              <a:gd name="adj1" fmla="val 5397962"/>
              <a:gd name="adj2" fmla="val 16200000"/>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2" name="Title 1">
            <a:extLst>
              <a:ext uri="{FF2B5EF4-FFF2-40B4-BE49-F238E27FC236}">
                <a16:creationId xmlns:a16="http://schemas.microsoft.com/office/drawing/2014/main" id="{B22F0CE2-EBD3-DC94-256A-3747EEBA1C91}"/>
              </a:ext>
            </a:extLst>
          </p:cNvPr>
          <p:cNvSpPr>
            <a:spLocks noGrp="1"/>
          </p:cNvSpPr>
          <p:nvPr>
            <p:ph type="title"/>
          </p:nvPr>
        </p:nvSpPr>
        <p:spPr>
          <a:xfrm>
            <a:off x="2677693" y="171449"/>
            <a:ext cx="8504658" cy="1519239"/>
          </a:xfrm>
        </p:spPr>
        <p:txBody>
          <a:bodyPr/>
          <a:lstStyle/>
          <a:p>
            <a:r>
              <a:rPr lang="en-NZ" dirty="0"/>
              <a:t>Data Privacy and </a:t>
            </a:r>
            <a:r>
              <a:rPr lang="en-NZ" dirty="0" err="1"/>
              <a:t>genAI</a:t>
            </a:r>
            <a:endParaRPr lang="en-NZ" dirty="0"/>
          </a:p>
        </p:txBody>
      </p:sp>
      <p:sp>
        <p:nvSpPr>
          <p:cNvPr id="3" name="Content Placeholder 2">
            <a:extLst>
              <a:ext uri="{FF2B5EF4-FFF2-40B4-BE49-F238E27FC236}">
                <a16:creationId xmlns:a16="http://schemas.microsoft.com/office/drawing/2014/main" id="{8D49F814-9154-84FE-A1EC-EAD48C659307}"/>
              </a:ext>
            </a:extLst>
          </p:cNvPr>
          <p:cNvSpPr>
            <a:spLocks noGrp="1"/>
          </p:cNvSpPr>
          <p:nvPr>
            <p:ph idx="1"/>
          </p:nvPr>
        </p:nvSpPr>
        <p:spPr>
          <a:xfrm>
            <a:off x="2677692" y="1476375"/>
            <a:ext cx="8676108" cy="5210176"/>
          </a:xfrm>
        </p:spPr>
        <p:txBody>
          <a:bodyPr>
            <a:normAutofit fontScale="92500" lnSpcReduction="10000"/>
          </a:bodyPr>
          <a:lstStyle/>
          <a:p>
            <a:r>
              <a:rPr lang="en-NZ" dirty="0"/>
              <a:t>What does this mean for </a:t>
            </a:r>
            <a:r>
              <a:rPr lang="en-NZ" dirty="0" err="1"/>
              <a:t>genAI</a:t>
            </a:r>
            <a:r>
              <a:rPr lang="en-NZ" dirty="0"/>
              <a:t>?</a:t>
            </a:r>
          </a:p>
          <a:p>
            <a:r>
              <a:rPr lang="en-NZ" dirty="0"/>
              <a:t>Students and educators may </a:t>
            </a:r>
            <a:r>
              <a:rPr lang="en-NZ" dirty="0">
                <a:solidFill>
                  <a:srgbClr val="FF0000"/>
                </a:solidFill>
              </a:rPr>
              <a:t>unknowingly</a:t>
            </a:r>
            <a:r>
              <a:rPr lang="en-NZ" dirty="0">
                <a:solidFill>
                  <a:schemeClr val="accent5">
                    <a:lumMod val="60000"/>
                    <a:lumOff val="40000"/>
                  </a:schemeClr>
                </a:solidFill>
              </a:rPr>
              <a:t> </a:t>
            </a:r>
            <a:r>
              <a:rPr lang="en-NZ" dirty="0"/>
              <a:t>or </a:t>
            </a:r>
            <a:r>
              <a:rPr lang="en-NZ" dirty="0">
                <a:solidFill>
                  <a:srgbClr val="FF0000"/>
                </a:solidFill>
              </a:rPr>
              <a:t>mistakenly</a:t>
            </a:r>
            <a:r>
              <a:rPr lang="en-NZ" dirty="0">
                <a:solidFill>
                  <a:schemeClr val="accent5">
                    <a:lumMod val="60000"/>
                    <a:lumOff val="40000"/>
                  </a:schemeClr>
                </a:solidFill>
              </a:rPr>
              <a:t> </a:t>
            </a:r>
            <a:r>
              <a:rPr lang="en-NZ" dirty="0"/>
              <a:t>provide </a:t>
            </a:r>
            <a:r>
              <a:rPr lang="en-NZ" dirty="0" err="1"/>
              <a:t>genAI</a:t>
            </a:r>
            <a:r>
              <a:rPr lang="en-NZ" dirty="0"/>
              <a:t> with private or sensitive information.</a:t>
            </a:r>
          </a:p>
          <a:p>
            <a:r>
              <a:rPr lang="en-NZ" dirty="0" err="1"/>
              <a:t>genAI</a:t>
            </a:r>
            <a:r>
              <a:rPr lang="en-NZ" dirty="0"/>
              <a:t> does not collect or store private data unless programmed to do so.</a:t>
            </a:r>
          </a:p>
          <a:p>
            <a:r>
              <a:rPr lang="en-NZ" dirty="0"/>
              <a:t>Any information given to </a:t>
            </a:r>
            <a:r>
              <a:rPr lang="en-NZ" dirty="0" err="1"/>
              <a:t>genAI</a:t>
            </a:r>
            <a:r>
              <a:rPr lang="en-NZ" dirty="0"/>
              <a:t> such as personal details, sensitive data, or school-specific information </a:t>
            </a:r>
            <a:r>
              <a:rPr lang="en-NZ" dirty="0">
                <a:solidFill>
                  <a:srgbClr val="FF0000"/>
                </a:solidFill>
              </a:rPr>
              <a:t>can be processed and remembered.</a:t>
            </a:r>
          </a:p>
          <a:p>
            <a:r>
              <a:rPr lang="en-NZ" dirty="0"/>
              <a:t>The content generated by the </a:t>
            </a:r>
            <a:r>
              <a:rPr lang="en-NZ" dirty="0" err="1"/>
              <a:t>genAI</a:t>
            </a:r>
            <a:r>
              <a:rPr lang="en-NZ" dirty="0"/>
              <a:t> may be used by the provider for training purposes. </a:t>
            </a:r>
          </a:p>
          <a:p>
            <a:r>
              <a:rPr lang="en-NZ" dirty="0"/>
              <a:t>Schools need to ensure that they do not provide </a:t>
            </a:r>
            <a:r>
              <a:rPr lang="en-NZ" dirty="0" err="1"/>
              <a:t>genAI</a:t>
            </a:r>
            <a:r>
              <a:rPr lang="en-NZ" dirty="0"/>
              <a:t> with private data and have clear guidelines for students to do the same. This is to ensure safe ongoing use.</a:t>
            </a:r>
          </a:p>
        </p:txBody>
      </p:sp>
    </p:spTree>
    <p:extLst>
      <p:ext uri="{BB962C8B-B14F-4D97-AF65-F5344CB8AC3E}">
        <p14:creationId xmlns:p14="http://schemas.microsoft.com/office/powerpoint/2010/main" val="2343948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404A7-A9EC-1CAB-ED42-BA7C023E0B19}"/>
            </a:ext>
          </a:extLst>
        </p:cNvPr>
        <p:cNvGrpSpPr/>
        <p:nvPr/>
      </p:nvGrpSpPr>
      <p:grpSpPr>
        <a:xfrm>
          <a:off x="0" y="0"/>
          <a:ext cx="0" cy="0"/>
          <a:chOff x="0" y="0"/>
          <a:chExt cx="0" cy="0"/>
        </a:xfrm>
      </p:grpSpPr>
      <p:sp>
        <p:nvSpPr>
          <p:cNvPr id="5" name="Partial Circle 4">
            <a:extLst>
              <a:ext uri="{FF2B5EF4-FFF2-40B4-BE49-F238E27FC236}">
                <a16:creationId xmlns:a16="http://schemas.microsoft.com/office/drawing/2014/main" id="{E9665770-5134-BE23-45CB-9E9FF3100348}"/>
              </a:ext>
            </a:extLst>
          </p:cNvPr>
          <p:cNvSpPr/>
          <p:nvPr/>
        </p:nvSpPr>
        <p:spPr>
          <a:xfrm>
            <a:off x="9514308" y="0"/>
            <a:ext cx="5355383" cy="6858000"/>
          </a:xfrm>
          <a:prstGeom prst="pie">
            <a:avLst>
              <a:gd name="adj1" fmla="val 5397962"/>
              <a:gd name="adj2" fmla="val 16200000"/>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2" name="Title 1">
            <a:extLst>
              <a:ext uri="{FF2B5EF4-FFF2-40B4-BE49-F238E27FC236}">
                <a16:creationId xmlns:a16="http://schemas.microsoft.com/office/drawing/2014/main" id="{2177E0D5-7581-3B5E-B7CE-43FF6C7289C8}"/>
              </a:ext>
            </a:extLst>
          </p:cNvPr>
          <p:cNvSpPr>
            <a:spLocks noGrp="1"/>
          </p:cNvSpPr>
          <p:nvPr>
            <p:ph type="title"/>
          </p:nvPr>
        </p:nvSpPr>
        <p:spPr>
          <a:xfrm>
            <a:off x="572667" y="412750"/>
            <a:ext cx="10515600" cy="1325563"/>
          </a:xfrm>
        </p:spPr>
        <p:txBody>
          <a:bodyPr/>
          <a:lstStyle/>
          <a:p>
            <a:r>
              <a:rPr lang="en-NZ" dirty="0"/>
              <a:t>What Data Might AI Collect?</a:t>
            </a:r>
          </a:p>
        </p:txBody>
      </p:sp>
      <p:sp>
        <p:nvSpPr>
          <p:cNvPr id="4" name="Rectangle: Rounded Corners 3">
            <a:extLst>
              <a:ext uri="{FF2B5EF4-FFF2-40B4-BE49-F238E27FC236}">
                <a16:creationId xmlns:a16="http://schemas.microsoft.com/office/drawing/2014/main" id="{4D89077E-15C2-B691-A9DA-FADC29CFF9F7}"/>
              </a:ext>
            </a:extLst>
          </p:cNvPr>
          <p:cNvSpPr/>
          <p:nvPr/>
        </p:nvSpPr>
        <p:spPr>
          <a:xfrm>
            <a:off x="962025" y="3171825"/>
            <a:ext cx="8286750" cy="2152650"/>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Content Placeholder 2">
            <a:extLst>
              <a:ext uri="{FF2B5EF4-FFF2-40B4-BE49-F238E27FC236}">
                <a16:creationId xmlns:a16="http://schemas.microsoft.com/office/drawing/2014/main" id="{EF1919BC-C90D-3533-CE10-2D0E3C6D3577}"/>
              </a:ext>
            </a:extLst>
          </p:cNvPr>
          <p:cNvSpPr>
            <a:spLocks noGrp="1"/>
          </p:cNvSpPr>
          <p:nvPr>
            <p:ph idx="1"/>
          </p:nvPr>
        </p:nvSpPr>
        <p:spPr>
          <a:xfrm>
            <a:off x="572667" y="1844675"/>
            <a:ext cx="8676108" cy="4351338"/>
          </a:xfrm>
        </p:spPr>
        <p:txBody>
          <a:bodyPr/>
          <a:lstStyle/>
          <a:p>
            <a:r>
              <a:rPr lang="en-NZ" dirty="0" err="1"/>
              <a:t>genAI</a:t>
            </a:r>
            <a:r>
              <a:rPr lang="en-NZ" dirty="0"/>
              <a:t> tools have memory – they remember what you told it to personalise responses.</a:t>
            </a:r>
          </a:p>
          <a:p>
            <a:r>
              <a:rPr lang="en-NZ" dirty="0"/>
              <a:t>Therefore, it will remember things like:</a:t>
            </a:r>
          </a:p>
          <a:p>
            <a:pPr lvl="1"/>
            <a:r>
              <a:rPr lang="en-NZ" dirty="0"/>
              <a:t>Personal information (names, ages, demographics)</a:t>
            </a:r>
          </a:p>
          <a:p>
            <a:pPr lvl="1"/>
            <a:r>
              <a:rPr lang="en-NZ" dirty="0"/>
              <a:t>Learning data (scores, grades, activities, and homework)</a:t>
            </a:r>
          </a:p>
          <a:p>
            <a:pPr lvl="1"/>
            <a:r>
              <a:rPr lang="en-NZ" dirty="0"/>
              <a:t>Behavioural data (how someone engages with online tools, learning preferences)</a:t>
            </a:r>
          </a:p>
          <a:p>
            <a:pPr lvl="1"/>
            <a:r>
              <a:rPr lang="en-NZ" dirty="0"/>
              <a:t>Health information (health or wellbeing information)</a:t>
            </a:r>
          </a:p>
        </p:txBody>
      </p:sp>
    </p:spTree>
    <p:extLst>
      <p:ext uri="{BB962C8B-B14F-4D97-AF65-F5344CB8AC3E}">
        <p14:creationId xmlns:p14="http://schemas.microsoft.com/office/powerpoint/2010/main" val="1061462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E3046-EA2C-F974-2011-ACF4EEF2EA6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BB53870-CF43-85F4-2380-EDE3EC0CF58E}"/>
              </a:ext>
            </a:extLst>
          </p:cNvPr>
          <p:cNvSpPr/>
          <p:nvPr/>
        </p:nvSpPr>
        <p:spPr>
          <a:xfrm>
            <a:off x="457200" y="365125"/>
            <a:ext cx="5747657" cy="1325564"/>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48E5F2EC-4499-807E-305E-8E6910BCFAD3}"/>
              </a:ext>
            </a:extLst>
          </p:cNvPr>
          <p:cNvSpPr>
            <a:spLocks noGrp="1"/>
          </p:cNvSpPr>
          <p:nvPr>
            <p:ph type="title"/>
          </p:nvPr>
        </p:nvSpPr>
        <p:spPr/>
        <p:txBody>
          <a:bodyPr/>
          <a:lstStyle/>
          <a:p>
            <a:r>
              <a:rPr lang="en-NZ" dirty="0"/>
              <a:t>Discussion Question</a:t>
            </a:r>
          </a:p>
        </p:txBody>
      </p:sp>
      <p:sp>
        <p:nvSpPr>
          <p:cNvPr id="3" name="Content Placeholder 2">
            <a:extLst>
              <a:ext uri="{FF2B5EF4-FFF2-40B4-BE49-F238E27FC236}">
                <a16:creationId xmlns:a16="http://schemas.microsoft.com/office/drawing/2014/main" id="{7D192938-3155-D8CC-E72E-992B7168FF75}"/>
              </a:ext>
            </a:extLst>
          </p:cNvPr>
          <p:cNvSpPr>
            <a:spLocks noGrp="1"/>
          </p:cNvSpPr>
          <p:nvPr>
            <p:ph idx="1"/>
          </p:nvPr>
        </p:nvSpPr>
        <p:spPr>
          <a:xfrm>
            <a:off x="838200" y="1912775"/>
            <a:ext cx="10515600" cy="4264187"/>
          </a:xfrm>
        </p:spPr>
        <p:txBody>
          <a:bodyPr/>
          <a:lstStyle/>
          <a:p>
            <a:r>
              <a:rPr lang="en-NZ" dirty="0"/>
              <a:t>What prompts may a teacher or student provide </a:t>
            </a:r>
            <a:r>
              <a:rPr lang="en-NZ" dirty="0" err="1"/>
              <a:t>genAI</a:t>
            </a:r>
            <a:r>
              <a:rPr lang="en-NZ" dirty="0"/>
              <a:t> (e.g. ChatGPT) that provide inappropriate sensitive information?</a:t>
            </a:r>
          </a:p>
          <a:p>
            <a:endParaRPr lang="en-NZ" dirty="0"/>
          </a:p>
          <a:p>
            <a:r>
              <a:rPr lang="en-NZ" dirty="0"/>
              <a:t>Examples:</a:t>
            </a:r>
          </a:p>
          <a:p>
            <a:pPr lvl="1"/>
            <a:r>
              <a:rPr lang="en-NZ" dirty="0"/>
              <a:t>“I’m a year 6 students at [school name] and Mrs [teacher name] has given me this assessment. Can you help me?”</a:t>
            </a:r>
          </a:p>
          <a:p>
            <a:pPr lvl="1"/>
            <a:r>
              <a:rPr lang="en-NZ" dirty="0"/>
              <a:t>“I live at [address] and I need to be at [school name] at 8.30am, what bus should I take?”</a:t>
            </a:r>
          </a:p>
          <a:p>
            <a:pPr lvl="1"/>
            <a:r>
              <a:rPr lang="en-NZ" dirty="0"/>
              <a:t>“My student, [student name], requires a learning plan. They are in year 10 and have Dyslexia. Can you help?”</a:t>
            </a:r>
          </a:p>
        </p:txBody>
      </p:sp>
      <p:sp>
        <p:nvSpPr>
          <p:cNvPr id="4" name="Isosceles Triangle 3">
            <a:extLst>
              <a:ext uri="{FF2B5EF4-FFF2-40B4-BE49-F238E27FC236}">
                <a16:creationId xmlns:a16="http://schemas.microsoft.com/office/drawing/2014/main" id="{AB81FA59-2D98-D506-BE42-C0ADECE3BA05}"/>
              </a:ext>
            </a:extLst>
          </p:cNvPr>
          <p:cNvSpPr/>
          <p:nvPr/>
        </p:nvSpPr>
        <p:spPr>
          <a:xfrm>
            <a:off x="0" y="5532437"/>
            <a:ext cx="2883159" cy="1325563"/>
          </a:xfrm>
          <a:prstGeom prst="triangle">
            <a:avLst>
              <a:gd name="adj" fmla="val 0"/>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Isosceles Triangle 4">
            <a:extLst>
              <a:ext uri="{FF2B5EF4-FFF2-40B4-BE49-F238E27FC236}">
                <a16:creationId xmlns:a16="http://schemas.microsoft.com/office/drawing/2014/main" id="{400B24A1-A4C6-32FA-3F1B-CB10E66C7D44}"/>
              </a:ext>
            </a:extLst>
          </p:cNvPr>
          <p:cNvSpPr/>
          <p:nvPr/>
        </p:nvSpPr>
        <p:spPr>
          <a:xfrm rot="10800000">
            <a:off x="9308841" y="0"/>
            <a:ext cx="2883159" cy="1325563"/>
          </a:xfrm>
          <a:prstGeom prst="triangle">
            <a:avLst>
              <a:gd name="adj" fmla="val 0"/>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817308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3D9BD5-A493-4B97-963D-60135D533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udy Old Style"/>
              <a:ea typeface="+mn-ea"/>
              <a:cs typeface="+mn-cs"/>
            </a:endParaRPr>
          </a:p>
        </p:txBody>
      </p:sp>
      <p:sp useBgFill="1">
        <p:nvSpPr>
          <p:cNvPr id="10" name="Rectangle 9">
            <a:extLst>
              <a:ext uri="{FF2B5EF4-FFF2-40B4-BE49-F238E27FC236}">
                <a16:creationId xmlns:a16="http://schemas.microsoft.com/office/drawing/2014/main" id="{1F759AF4-E342-4E60-8A32-C44A328F2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udy Old Style"/>
              <a:ea typeface="+mn-ea"/>
              <a:cs typeface="+mn-cs"/>
            </a:endParaRPr>
          </a:p>
        </p:txBody>
      </p:sp>
      <p:sp>
        <p:nvSpPr>
          <p:cNvPr id="2" name="Title 1">
            <a:extLst>
              <a:ext uri="{FF2B5EF4-FFF2-40B4-BE49-F238E27FC236}">
                <a16:creationId xmlns:a16="http://schemas.microsoft.com/office/drawing/2014/main" id="{14A824D8-2ED6-554F-F180-2A6DA3BF5159}"/>
              </a:ext>
            </a:extLst>
          </p:cNvPr>
          <p:cNvSpPr>
            <a:spLocks noGrp="1"/>
          </p:cNvSpPr>
          <p:nvPr>
            <p:ph type="title"/>
          </p:nvPr>
        </p:nvSpPr>
        <p:spPr>
          <a:xfrm>
            <a:off x="924443" y="1023257"/>
            <a:ext cx="3732902" cy="4570457"/>
          </a:xfrm>
          <a:effectLst/>
        </p:spPr>
        <p:txBody>
          <a:bodyPr>
            <a:normAutofit/>
          </a:bodyPr>
          <a:lstStyle/>
          <a:p>
            <a:pPr algn="l"/>
            <a:r>
              <a:rPr lang="en-NZ" dirty="0">
                <a:solidFill>
                  <a:schemeClr val="tx1"/>
                </a:solidFill>
              </a:rPr>
              <a:t>Summary of AI and Privacy</a:t>
            </a:r>
          </a:p>
        </p:txBody>
      </p:sp>
      <p:cxnSp>
        <p:nvCxnSpPr>
          <p:cNvPr id="12" name="Straight Connector 11">
            <a:extLst>
              <a:ext uri="{FF2B5EF4-FFF2-40B4-BE49-F238E27FC236}">
                <a16:creationId xmlns:a16="http://schemas.microsoft.com/office/drawing/2014/main" id="{A49B2805-6469-407A-A68A-BB85AC8A8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68371"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D76770C-DF93-7EDE-28FB-ABD32245DA24}"/>
              </a:ext>
            </a:extLst>
          </p:cNvPr>
          <p:cNvSpPr>
            <a:spLocks noGrp="1"/>
          </p:cNvSpPr>
          <p:nvPr>
            <p:ph idx="1"/>
          </p:nvPr>
        </p:nvSpPr>
        <p:spPr>
          <a:xfrm>
            <a:off x="5252560" y="320040"/>
            <a:ext cx="6025645" cy="6147435"/>
          </a:xfrm>
          <a:effectLst/>
        </p:spPr>
        <p:txBody>
          <a:bodyPr anchor="ctr">
            <a:normAutofit/>
          </a:bodyPr>
          <a:lstStyle/>
          <a:p>
            <a:pPr>
              <a:lnSpc>
                <a:spcPct val="100000"/>
              </a:lnSpc>
            </a:pPr>
            <a:r>
              <a:rPr lang="en-NZ" sz="2100" b="1" dirty="0" err="1">
                <a:solidFill>
                  <a:schemeClr val="tx1"/>
                </a:solidFill>
              </a:rPr>
              <a:t>genAI</a:t>
            </a:r>
            <a:r>
              <a:rPr lang="en-NZ" sz="2100" b="1" dirty="0">
                <a:solidFill>
                  <a:schemeClr val="tx1"/>
                </a:solidFill>
              </a:rPr>
              <a:t> such as ChatGPT can offer lots of unique opportunities for learning, student engagement, and teacher planning/administration.</a:t>
            </a:r>
          </a:p>
          <a:p>
            <a:pPr>
              <a:lnSpc>
                <a:spcPct val="100000"/>
              </a:lnSpc>
            </a:pPr>
            <a:r>
              <a:rPr lang="en-NZ" sz="2100" b="1" dirty="0">
                <a:solidFill>
                  <a:schemeClr val="tx1"/>
                </a:solidFill>
              </a:rPr>
              <a:t>There are, however, several misuse and safety risks that need to be mitigated.</a:t>
            </a:r>
          </a:p>
          <a:p>
            <a:pPr>
              <a:lnSpc>
                <a:spcPct val="100000"/>
              </a:lnSpc>
            </a:pPr>
            <a:r>
              <a:rPr lang="en-NZ" sz="2100" b="1" dirty="0">
                <a:solidFill>
                  <a:schemeClr val="tx1"/>
                </a:solidFill>
              </a:rPr>
              <a:t>Don’t provide private information: </a:t>
            </a:r>
            <a:r>
              <a:rPr lang="en-NZ" sz="2100" dirty="0">
                <a:solidFill>
                  <a:schemeClr val="tx1"/>
                </a:solidFill>
              </a:rPr>
              <a:t>Kaiako and ākonga may unknowingly or mistakenly provide private or confidential information which may be used by the platform.</a:t>
            </a:r>
          </a:p>
          <a:p>
            <a:pPr>
              <a:lnSpc>
                <a:spcPct val="100000"/>
              </a:lnSpc>
            </a:pPr>
            <a:endParaRPr lang="en-NZ" sz="2100" b="1" dirty="0">
              <a:solidFill>
                <a:schemeClr val="tx1"/>
              </a:solidFill>
            </a:endParaRPr>
          </a:p>
          <a:p>
            <a:pPr>
              <a:lnSpc>
                <a:spcPct val="100000"/>
              </a:lnSpc>
            </a:pPr>
            <a:r>
              <a:rPr lang="en-NZ" sz="2100" b="1" dirty="0">
                <a:solidFill>
                  <a:schemeClr val="tx1"/>
                </a:solidFill>
              </a:rPr>
              <a:t>AI is a powerful tool, but there need to be guidelines on keeping data safe and private.</a:t>
            </a:r>
          </a:p>
        </p:txBody>
      </p:sp>
    </p:spTree>
    <p:extLst>
      <p:ext uri="{BB962C8B-B14F-4D97-AF65-F5344CB8AC3E}">
        <p14:creationId xmlns:p14="http://schemas.microsoft.com/office/powerpoint/2010/main" val="1994204233"/>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095AF-2E29-B977-4137-CBB5C439BB70}"/>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2D052B49-24D5-1BC2-D3CA-6FE518275386}"/>
              </a:ext>
            </a:extLst>
          </p:cNvPr>
          <p:cNvSpPr/>
          <p:nvPr/>
        </p:nvSpPr>
        <p:spPr>
          <a:xfrm>
            <a:off x="1787238" y="365125"/>
            <a:ext cx="9566561" cy="5643100"/>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E35B64C1-AB83-A97F-AC8D-1110E1C1A9F9}"/>
              </a:ext>
            </a:extLst>
          </p:cNvPr>
          <p:cNvSpPr>
            <a:spLocks noGrp="1"/>
          </p:cNvSpPr>
          <p:nvPr>
            <p:ph type="title"/>
          </p:nvPr>
        </p:nvSpPr>
        <p:spPr>
          <a:xfrm>
            <a:off x="1787238" y="365125"/>
            <a:ext cx="9566562" cy="1325563"/>
          </a:xfrm>
        </p:spPr>
        <p:txBody>
          <a:bodyPr/>
          <a:lstStyle/>
          <a:p>
            <a:r>
              <a:rPr lang="en-NZ" dirty="0"/>
              <a:t>How Do Schools Keep Data Safe?</a:t>
            </a:r>
          </a:p>
        </p:txBody>
      </p:sp>
      <p:sp>
        <p:nvSpPr>
          <p:cNvPr id="3" name="Content Placeholder 2">
            <a:extLst>
              <a:ext uri="{FF2B5EF4-FFF2-40B4-BE49-F238E27FC236}">
                <a16:creationId xmlns:a16="http://schemas.microsoft.com/office/drawing/2014/main" id="{4854B8F6-3AD0-5707-86C5-E816F4F28EA9}"/>
              </a:ext>
            </a:extLst>
          </p:cNvPr>
          <p:cNvSpPr>
            <a:spLocks noGrp="1"/>
          </p:cNvSpPr>
          <p:nvPr>
            <p:ph idx="1"/>
          </p:nvPr>
        </p:nvSpPr>
        <p:spPr>
          <a:xfrm>
            <a:off x="1787238" y="1825625"/>
            <a:ext cx="9566561" cy="4351338"/>
          </a:xfrm>
        </p:spPr>
        <p:txBody>
          <a:bodyPr>
            <a:normAutofit/>
          </a:bodyPr>
          <a:lstStyle/>
          <a:p>
            <a:r>
              <a:rPr lang="en-NZ" dirty="0"/>
              <a:t>There need to be guidelines of usage so the school, staff, students, and community have a shared understanding of the role of AI.</a:t>
            </a:r>
          </a:p>
          <a:p>
            <a:r>
              <a:rPr lang="en-NZ" dirty="0"/>
              <a:t>This means informed consent – let parents and families know that AI may be used as a learning tool to teach students about responsible use.</a:t>
            </a:r>
          </a:p>
          <a:p>
            <a:r>
              <a:rPr lang="en-NZ" dirty="0"/>
              <a:t>The school, students, and families have a shared responsible to keep information private and safe.</a:t>
            </a:r>
          </a:p>
          <a:p>
            <a:r>
              <a:rPr lang="en-NZ" dirty="0"/>
              <a:t>Have an AI Use Policy or AI Use Agreement for students.</a:t>
            </a:r>
          </a:p>
        </p:txBody>
      </p:sp>
      <p:pic>
        <p:nvPicPr>
          <p:cNvPr id="4" name="Picture 2" descr="A picture containing text&#10;&#10;Description automatically generated">
            <a:extLst>
              <a:ext uri="{FF2B5EF4-FFF2-40B4-BE49-F238E27FC236}">
                <a16:creationId xmlns:a16="http://schemas.microsoft.com/office/drawing/2014/main" id="{B0A55FF2-4FCE-2979-A018-B84D6FAC6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342" y="6165762"/>
            <a:ext cx="2210498" cy="6542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onnecting lines and dots illustration">
            <a:extLst>
              <a:ext uri="{FF2B5EF4-FFF2-40B4-BE49-F238E27FC236}">
                <a16:creationId xmlns:a16="http://schemas.microsoft.com/office/drawing/2014/main" id="{2F0AE84E-9CF5-3827-1227-BEC0D41D02B6}"/>
              </a:ext>
            </a:extLst>
          </p:cNvPr>
          <p:cNvPicPr>
            <a:picLocks noChangeAspect="1"/>
          </p:cNvPicPr>
          <p:nvPr/>
        </p:nvPicPr>
        <p:blipFill>
          <a:blip r:embed="rId3">
            <a:alphaModFix amt="35000"/>
            <a:extLst>
              <a:ext uri="{28A0092B-C50C-407E-A947-70E740481C1C}">
                <a14:useLocalDpi xmlns:a14="http://schemas.microsoft.com/office/drawing/2010/main" val="0"/>
              </a:ext>
            </a:extLst>
          </a:blip>
          <a:srcRect r="86939"/>
          <a:stretch/>
        </p:blipFill>
        <p:spPr>
          <a:xfrm>
            <a:off x="0" y="0"/>
            <a:ext cx="1492897" cy="6858000"/>
          </a:xfrm>
          <a:prstGeom prst="rect">
            <a:avLst/>
          </a:prstGeom>
        </p:spPr>
      </p:pic>
    </p:spTree>
    <p:extLst>
      <p:ext uri="{BB962C8B-B14F-4D97-AF65-F5344CB8AC3E}">
        <p14:creationId xmlns:p14="http://schemas.microsoft.com/office/powerpoint/2010/main" val="2029322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CCB7F-F1B7-C385-3901-381EAD0A3B58}"/>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74F5CB5-4695-2AC9-A4BD-4A17A3F85D37}"/>
              </a:ext>
            </a:extLst>
          </p:cNvPr>
          <p:cNvSpPr/>
          <p:nvPr/>
        </p:nvSpPr>
        <p:spPr>
          <a:xfrm>
            <a:off x="177282" y="130629"/>
            <a:ext cx="11849877" cy="6587412"/>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908D77CA-C3E6-4E33-D226-EFACCB8318DF}"/>
              </a:ext>
            </a:extLst>
          </p:cNvPr>
          <p:cNvSpPr>
            <a:spLocks noGrp="1"/>
          </p:cNvSpPr>
          <p:nvPr>
            <p:ph type="title"/>
          </p:nvPr>
        </p:nvSpPr>
        <p:spPr>
          <a:xfrm>
            <a:off x="838200" y="139959"/>
            <a:ext cx="10515600" cy="1325563"/>
          </a:xfrm>
        </p:spPr>
        <p:txBody>
          <a:bodyPr/>
          <a:lstStyle/>
          <a:p>
            <a:pPr algn="ctr"/>
            <a:r>
              <a:rPr lang="en-NZ" dirty="0"/>
              <a:t>How Could a AI-Use Agreement Look?</a:t>
            </a:r>
          </a:p>
        </p:txBody>
      </p:sp>
      <p:sp>
        <p:nvSpPr>
          <p:cNvPr id="3" name="Content Placeholder 2">
            <a:extLst>
              <a:ext uri="{FF2B5EF4-FFF2-40B4-BE49-F238E27FC236}">
                <a16:creationId xmlns:a16="http://schemas.microsoft.com/office/drawing/2014/main" id="{7B6AD805-ABB3-CE91-E455-D4310975C9A8}"/>
              </a:ext>
            </a:extLst>
          </p:cNvPr>
          <p:cNvSpPr>
            <a:spLocks noGrp="1"/>
          </p:cNvSpPr>
          <p:nvPr>
            <p:ph idx="1"/>
          </p:nvPr>
        </p:nvSpPr>
        <p:spPr>
          <a:xfrm>
            <a:off x="494522" y="1586204"/>
            <a:ext cx="8108302" cy="1408939"/>
          </a:xfrm>
        </p:spPr>
        <p:txBody>
          <a:bodyPr>
            <a:normAutofit/>
          </a:bodyPr>
          <a:lstStyle/>
          <a:p>
            <a:r>
              <a:rPr lang="en-NZ" dirty="0"/>
              <a:t>This could be a policy used across the school, or co-created with students on a class-by-class basis.</a:t>
            </a:r>
          </a:p>
          <a:p>
            <a:endParaRPr lang="en-NZ" dirty="0"/>
          </a:p>
          <a:p>
            <a:pPr lvl="1"/>
            <a:endParaRPr lang="en-NZ" dirty="0"/>
          </a:p>
          <a:p>
            <a:pPr lvl="1"/>
            <a:endParaRPr lang="en-NZ" dirty="0"/>
          </a:p>
          <a:p>
            <a:endParaRPr lang="en-NZ" dirty="0"/>
          </a:p>
        </p:txBody>
      </p:sp>
      <p:pic>
        <p:nvPicPr>
          <p:cNvPr id="5" name="Content Placeholder 4" descr="A close-up of a paper&#10;&#10;Description automatically generated">
            <a:extLst>
              <a:ext uri="{FF2B5EF4-FFF2-40B4-BE49-F238E27FC236}">
                <a16:creationId xmlns:a16="http://schemas.microsoft.com/office/drawing/2014/main" id="{577D79FD-962D-2FB2-F3CA-BD6DB68C18F1}"/>
              </a:ext>
            </a:extLst>
          </p:cNvPr>
          <p:cNvPicPr>
            <a:picLocks noChangeAspect="1"/>
          </p:cNvPicPr>
          <p:nvPr/>
        </p:nvPicPr>
        <p:blipFill>
          <a:blip r:embed="rId2"/>
          <a:stretch>
            <a:fillRect/>
          </a:stretch>
        </p:blipFill>
        <p:spPr>
          <a:xfrm>
            <a:off x="3924877" y="2641179"/>
            <a:ext cx="8102282" cy="4076862"/>
          </a:xfrm>
          <a:prstGeom prst="rect">
            <a:avLst/>
          </a:prstGeom>
        </p:spPr>
      </p:pic>
      <p:sp>
        <p:nvSpPr>
          <p:cNvPr id="6" name="TextBox 5">
            <a:extLst>
              <a:ext uri="{FF2B5EF4-FFF2-40B4-BE49-F238E27FC236}">
                <a16:creationId xmlns:a16="http://schemas.microsoft.com/office/drawing/2014/main" id="{3BB2EEB8-9615-96F0-EF38-2B2063FB9DE3}"/>
              </a:ext>
            </a:extLst>
          </p:cNvPr>
          <p:cNvSpPr txBox="1"/>
          <p:nvPr/>
        </p:nvSpPr>
        <p:spPr>
          <a:xfrm>
            <a:off x="401217" y="3156116"/>
            <a:ext cx="3523660" cy="3046988"/>
          </a:xfrm>
          <a:prstGeom prst="rect">
            <a:avLst/>
          </a:prstGeom>
          <a:noFill/>
        </p:spPr>
        <p:txBody>
          <a:bodyPr wrap="square" rtlCol="0">
            <a:spAutoFit/>
          </a:bodyPr>
          <a:lstStyle/>
          <a:p>
            <a:pPr marL="457200" indent="-457200">
              <a:buFont typeface="+mj-lt"/>
              <a:buAutoNum type="arabicPeriod"/>
            </a:pPr>
            <a:r>
              <a:rPr lang="en-NZ" sz="2400" dirty="0"/>
              <a:t>What things would you include in an AI-Use Agreement?</a:t>
            </a:r>
          </a:p>
          <a:p>
            <a:pPr marL="457200" indent="-457200">
              <a:buFont typeface="+mj-lt"/>
              <a:buAutoNum type="arabicPeriod"/>
            </a:pPr>
            <a:endParaRPr lang="en-NZ" sz="2400" dirty="0"/>
          </a:p>
          <a:p>
            <a:pPr marL="457200" indent="-457200">
              <a:buFont typeface="+mj-lt"/>
              <a:buAutoNum type="arabicPeriod"/>
            </a:pPr>
            <a:r>
              <a:rPr lang="en-NZ" sz="2400" dirty="0"/>
              <a:t>How could students be included in the process of creating an agreement?</a:t>
            </a:r>
          </a:p>
        </p:txBody>
      </p:sp>
    </p:spTree>
    <p:extLst>
      <p:ext uri="{BB962C8B-B14F-4D97-AF65-F5344CB8AC3E}">
        <p14:creationId xmlns:p14="http://schemas.microsoft.com/office/powerpoint/2010/main" val="1394389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736AE-E5C0-F695-0231-925C3EE779FF}"/>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2594A1B-91F2-9F94-757F-8FDDBDE45829}"/>
              </a:ext>
            </a:extLst>
          </p:cNvPr>
          <p:cNvSpPr/>
          <p:nvPr/>
        </p:nvSpPr>
        <p:spPr>
          <a:xfrm>
            <a:off x="177282" y="130629"/>
            <a:ext cx="11849877" cy="6587412"/>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C2E59B55-1409-BF91-331F-F9B221188B61}"/>
              </a:ext>
            </a:extLst>
          </p:cNvPr>
          <p:cNvSpPr>
            <a:spLocks noGrp="1"/>
          </p:cNvSpPr>
          <p:nvPr>
            <p:ph type="title"/>
          </p:nvPr>
        </p:nvSpPr>
        <p:spPr>
          <a:xfrm>
            <a:off x="838200" y="139959"/>
            <a:ext cx="10515600" cy="1325563"/>
          </a:xfrm>
        </p:spPr>
        <p:txBody>
          <a:bodyPr/>
          <a:lstStyle/>
          <a:p>
            <a:pPr algn="ctr"/>
            <a:r>
              <a:rPr lang="en-NZ" dirty="0"/>
              <a:t>What Should an AI-Use Agreement Include?</a:t>
            </a:r>
          </a:p>
        </p:txBody>
      </p:sp>
      <p:sp>
        <p:nvSpPr>
          <p:cNvPr id="3" name="Content Placeholder 2">
            <a:extLst>
              <a:ext uri="{FF2B5EF4-FFF2-40B4-BE49-F238E27FC236}">
                <a16:creationId xmlns:a16="http://schemas.microsoft.com/office/drawing/2014/main" id="{859FF4F2-2125-6F9A-48B0-50FA5AE3F948}"/>
              </a:ext>
            </a:extLst>
          </p:cNvPr>
          <p:cNvSpPr>
            <a:spLocks noGrp="1"/>
          </p:cNvSpPr>
          <p:nvPr>
            <p:ph idx="1"/>
          </p:nvPr>
        </p:nvSpPr>
        <p:spPr>
          <a:xfrm>
            <a:off x="494521" y="1465522"/>
            <a:ext cx="11374017" cy="5187205"/>
          </a:xfrm>
        </p:spPr>
        <p:txBody>
          <a:bodyPr>
            <a:normAutofit fontScale="92500" lnSpcReduction="20000"/>
          </a:bodyPr>
          <a:lstStyle/>
          <a:p>
            <a:r>
              <a:rPr lang="en-NZ" dirty="0"/>
              <a:t>Include students in the drafting process. This could be a class discussion or brainstorming session.</a:t>
            </a:r>
          </a:p>
          <a:p>
            <a:r>
              <a:rPr lang="en-NZ" dirty="0"/>
              <a:t>If it is a school-wide process, there could be focus groups and activities that allow students to feed into the process.</a:t>
            </a:r>
          </a:p>
          <a:p>
            <a:r>
              <a:rPr lang="en-NZ" dirty="0"/>
              <a:t>Define what is acceptable and unacceptable use of </a:t>
            </a:r>
            <a:r>
              <a:rPr lang="en-NZ" dirty="0" err="1"/>
              <a:t>genAI</a:t>
            </a:r>
            <a:r>
              <a:rPr lang="en-NZ" dirty="0"/>
              <a:t>.</a:t>
            </a:r>
          </a:p>
          <a:p>
            <a:r>
              <a:rPr lang="en-NZ" dirty="0"/>
              <a:t>Outline consequences for unacceptable use (e.g. cheating, cutting corners, plagiarism). </a:t>
            </a:r>
          </a:p>
          <a:p>
            <a:r>
              <a:rPr lang="en-NZ" dirty="0"/>
              <a:t>Outline when </a:t>
            </a:r>
            <a:r>
              <a:rPr lang="en-NZ" dirty="0" err="1"/>
              <a:t>genAI</a:t>
            </a:r>
            <a:r>
              <a:rPr lang="en-NZ" dirty="0"/>
              <a:t> can be used (in class, under supervision, for homework etc.). </a:t>
            </a:r>
          </a:p>
          <a:p>
            <a:r>
              <a:rPr lang="en-NZ" dirty="0"/>
              <a:t>What information should not be shared with </a:t>
            </a:r>
            <a:r>
              <a:rPr lang="en-NZ" dirty="0" err="1"/>
              <a:t>genAI</a:t>
            </a:r>
            <a:r>
              <a:rPr lang="en-NZ" dirty="0"/>
              <a:t> (i.e. private information). </a:t>
            </a:r>
          </a:p>
          <a:p>
            <a:r>
              <a:rPr lang="en-NZ" dirty="0"/>
              <a:t>How do students give credit to </a:t>
            </a:r>
            <a:r>
              <a:rPr lang="en-NZ" dirty="0" err="1"/>
              <a:t>genAI</a:t>
            </a:r>
            <a:r>
              <a:rPr lang="en-NZ" dirty="0"/>
              <a:t> for assistance in learning (i.e. citing it’s usage).</a:t>
            </a:r>
          </a:p>
          <a:p>
            <a:r>
              <a:rPr lang="en-NZ" dirty="0"/>
              <a:t>Have this agreement sent home for whānau and have it displayed in the classroom. Students should sign the agreement and have a sense of ownership over it. </a:t>
            </a:r>
          </a:p>
          <a:p>
            <a:endParaRPr lang="en-NZ" dirty="0"/>
          </a:p>
          <a:p>
            <a:endParaRPr lang="en-NZ" dirty="0"/>
          </a:p>
          <a:p>
            <a:pPr lvl="1"/>
            <a:endParaRPr lang="en-NZ" dirty="0"/>
          </a:p>
          <a:p>
            <a:pPr lvl="1"/>
            <a:endParaRPr lang="en-NZ" dirty="0"/>
          </a:p>
          <a:p>
            <a:endParaRPr lang="en-NZ" dirty="0"/>
          </a:p>
        </p:txBody>
      </p:sp>
    </p:spTree>
    <p:extLst>
      <p:ext uri="{BB962C8B-B14F-4D97-AF65-F5344CB8AC3E}">
        <p14:creationId xmlns:p14="http://schemas.microsoft.com/office/powerpoint/2010/main" val="1166449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581EE-4E72-F57F-A117-71954530FA9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E695B36-09B4-6318-81AC-9077E73378A2}"/>
              </a:ext>
            </a:extLst>
          </p:cNvPr>
          <p:cNvSpPr/>
          <p:nvPr/>
        </p:nvSpPr>
        <p:spPr>
          <a:xfrm>
            <a:off x="457200" y="365125"/>
            <a:ext cx="5747657" cy="1325564"/>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66782DFE-8C33-5DE4-58FE-A32AB9D35751}"/>
              </a:ext>
            </a:extLst>
          </p:cNvPr>
          <p:cNvSpPr>
            <a:spLocks noGrp="1"/>
          </p:cNvSpPr>
          <p:nvPr>
            <p:ph type="title"/>
          </p:nvPr>
        </p:nvSpPr>
        <p:spPr/>
        <p:txBody>
          <a:bodyPr/>
          <a:lstStyle/>
          <a:p>
            <a:r>
              <a:rPr lang="en-NZ" dirty="0"/>
              <a:t>Discussion Question</a:t>
            </a:r>
          </a:p>
        </p:txBody>
      </p:sp>
      <p:sp>
        <p:nvSpPr>
          <p:cNvPr id="3" name="Content Placeholder 2">
            <a:extLst>
              <a:ext uri="{FF2B5EF4-FFF2-40B4-BE49-F238E27FC236}">
                <a16:creationId xmlns:a16="http://schemas.microsoft.com/office/drawing/2014/main" id="{C5E8B206-64C1-B370-12CF-B508E625BEF3}"/>
              </a:ext>
            </a:extLst>
          </p:cNvPr>
          <p:cNvSpPr>
            <a:spLocks noGrp="1"/>
          </p:cNvSpPr>
          <p:nvPr>
            <p:ph idx="1"/>
          </p:nvPr>
        </p:nvSpPr>
        <p:spPr>
          <a:xfrm>
            <a:off x="838200" y="1912775"/>
            <a:ext cx="10515600" cy="4264187"/>
          </a:xfrm>
        </p:spPr>
        <p:txBody>
          <a:bodyPr/>
          <a:lstStyle/>
          <a:p>
            <a:r>
              <a:rPr lang="en-NZ" dirty="0"/>
              <a:t>What else can educators do to ensure that students do not share private information online (using AI-powered tools)?</a:t>
            </a:r>
          </a:p>
          <a:p>
            <a:endParaRPr lang="en-NZ" dirty="0"/>
          </a:p>
          <a:p>
            <a:r>
              <a:rPr lang="en-NZ" dirty="0"/>
              <a:t>Examples:</a:t>
            </a:r>
          </a:p>
          <a:p>
            <a:pPr lvl="1"/>
            <a:r>
              <a:rPr lang="en-NZ" dirty="0"/>
              <a:t>Only use pre-approved AI tools</a:t>
            </a:r>
          </a:p>
          <a:p>
            <a:pPr lvl="1"/>
            <a:r>
              <a:rPr lang="en-NZ" dirty="0"/>
              <a:t>Monitor students’ use of </a:t>
            </a:r>
            <a:r>
              <a:rPr lang="en-NZ" dirty="0" err="1"/>
              <a:t>genAI</a:t>
            </a:r>
            <a:endParaRPr lang="en-NZ" dirty="0"/>
          </a:p>
          <a:p>
            <a:pPr lvl="1"/>
            <a:r>
              <a:rPr lang="en-NZ" dirty="0"/>
              <a:t>Deal with issues compassionately</a:t>
            </a:r>
          </a:p>
        </p:txBody>
      </p:sp>
      <p:sp>
        <p:nvSpPr>
          <p:cNvPr id="4" name="Isosceles Triangle 3">
            <a:extLst>
              <a:ext uri="{FF2B5EF4-FFF2-40B4-BE49-F238E27FC236}">
                <a16:creationId xmlns:a16="http://schemas.microsoft.com/office/drawing/2014/main" id="{2901A80E-30DC-B94A-9CF6-7ABEBF16312C}"/>
              </a:ext>
            </a:extLst>
          </p:cNvPr>
          <p:cNvSpPr/>
          <p:nvPr/>
        </p:nvSpPr>
        <p:spPr>
          <a:xfrm>
            <a:off x="0" y="5532437"/>
            <a:ext cx="2883159" cy="1325563"/>
          </a:xfrm>
          <a:prstGeom prst="triangle">
            <a:avLst>
              <a:gd name="adj" fmla="val 0"/>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Isosceles Triangle 4">
            <a:extLst>
              <a:ext uri="{FF2B5EF4-FFF2-40B4-BE49-F238E27FC236}">
                <a16:creationId xmlns:a16="http://schemas.microsoft.com/office/drawing/2014/main" id="{A6F015ED-202F-46B5-A922-A9221B403203}"/>
              </a:ext>
            </a:extLst>
          </p:cNvPr>
          <p:cNvSpPr/>
          <p:nvPr/>
        </p:nvSpPr>
        <p:spPr>
          <a:xfrm rot="10800000">
            <a:off x="9308841" y="0"/>
            <a:ext cx="2883159" cy="1325563"/>
          </a:xfrm>
          <a:prstGeom prst="triangle">
            <a:avLst>
              <a:gd name="adj" fmla="val 0"/>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993634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7474F"/>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C804E4F2-E5E5-7CD1-49EF-B6125D9E884E}"/>
              </a:ext>
            </a:extLst>
          </p:cNvPr>
          <p:cNvSpPr>
            <a:spLocks noGrp="1"/>
          </p:cNvSpPr>
          <p:nvPr>
            <p:ph type="title"/>
          </p:nvPr>
        </p:nvSpPr>
        <p:spPr>
          <a:xfrm>
            <a:off x="1156851" y="637762"/>
            <a:ext cx="9888496" cy="900131"/>
          </a:xfrm>
        </p:spPr>
        <p:txBody>
          <a:bodyPr anchor="t">
            <a:normAutofit/>
          </a:bodyPr>
          <a:lstStyle/>
          <a:p>
            <a:r>
              <a:rPr lang="en-NZ" sz="4000">
                <a:solidFill>
                  <a:schemeClr val="bg1"/>
                </a:solidFill>
                <a:latin typeface="Palatino Linotype" panose="02040502050505030304" pitchFamily="18" charset="0"/>
              </a:rPr>
              <a:t>Acknowledgements</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9D046A9A-1CB6-8D09-AB97-8BBACE88A473}"/>
              </a:ext>
            </a:extLst>
          </p:cNvPr>
          <p:cNvSpPr>
            <a:spLocks noGrp="1"/>
          </p:cNvSpPr>
          <p:nvPr>
            <p:ph idx="1"/>
          </p:nvPr>
        </p:nvSpPr>
        <p:spPr>
          <a:xfrm>
            <a:off x="1155548" y="2217343"/>
            <a:ext cx="10590975" cy="4640657"/>
          </a:xfrm>
        </p:spPr>
        <p:txBody>
          <a:bodyPr>
            <a:normAutofit fontScale="92500"/>
          </a:bodyPr>
          <a:lstStyle/>
          <a:p>
            <a:pPr marL="0" indent="0">
              <a:buNone/>
            </a:pPr>
            <a:r>
              <a:rPr lang="en-NZ" dirty="0"/>
              <a:t>This PLD module was last updated January 2025.</a:t>
            </a:r>
          </a:p>
          <a:p>
            <a:pPr marL="0" indent="0">
              <a:buNone/>
            </a:pPr>
            <a:r>
              <a:rPr lang="en-NZ" dirty="0"/>
              <a:t>This is part two in a series of three, short </a:t>
            </a:r>
            <a:r>
              <a:rPr lang="en-NZ" dirty="0" err="1"/>
              <a:t>genAI</a:t>
            </a:r>
            <a:r>
              <a:rPr lang="en-NZ" dirty="0"/>
              <a:t> PLD modules for educators. </a:t>
            </a:r>
            <a:r>
              <a:rPr lang="en-NZ" dirty="0">
                <a:solidFill>
                  <a:srgbClr val="C00000"/>
                </a:solidFill>
              </a:rPr>
              <a:t>It should take approximately 45-60 minutes to complete, depending on how long you choose to dedicate to practical activities</a:t>
            </a:r>
            <a:r>
              <a:rPr lang="en-NZ" dirty="0"/>
              <a:t>. </a:t>
            </a:r>
          </a:p>
          <a:p>
            <a:pPr marL="0" indent="0">
              <a:buNone/>
            </a:pPr>
            <a:r>
              <a:rPr lang="en-NZ" dirty="0"/>
              <a:t>Artificial intelligence will increasingly impact teaching and learning. This is a fast-moving space, and keep in mind that our understandings of the best practice and practical applications of </a:t>
            </a:r>
            <a:r>
              <a:rPr lang="en-NZ" dirty="0" err="1"/>
              <a:t>genAI</a:t>
            </a:r>
            <a:r>
              <a:rPr lang="en-NZ" dirty="0"/>
              <a:t> will change over time.</a:t>
            </a:r>
          </a:p>
          <a:p>
            <a:pPr marL="0" indent="0">
              <a:buNone/>
            </a:pPr>
            <a:r>
              <a:rPr lang="en-NZ" dirty="0"/>
              <a:t>We welcome feedback and questions regarding this PLD module, and we would like to hear from educators using AI technology successfully in their practice. Contact Gabrielle Wall, GCSN General Manager, at gabrielle.wall@gcsn.school.nz</a:t>
            </a:r>
          </a:p>
        </p:txBody>
      </p:sp>
    </p:spTree>
    <p:extLst>
      <p:ext uri="{BB962C8B-B14F-4D97-AF65-F5344CB8AC3E}">
        <p14:creationId xmlns:p14="http://schemas.microsoft.com/office/powerpoint/2010/main" val="2059179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CA822-486C-740F-A669-B8D15AB9A416}"/>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AF615DDA-12F0-B195-2E21-366ACB4425B9}"/>
              </a:ext>
            </a:extLst>
          </p:cNvPr>
          <p:cNvSpPr/>
          <p:nvPr/>
        </p:nvSpPr>
        <p:spPr>
          <a:xfrm>
            <a:off x="1787238" y="365125"/>
            <a:ext cx="9566561" cy="5643100"/>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A6C60B8D-EEC8-7D44-B69C-8EE08BA764C0}"/>
              </a:ext>
            </a:extLst>
          </p:cNvPr>
          <p:cNvSpPr>
            <a:spLocks noGrp="1"/>
          </p:cNvSpPr>
          <p:nvPr>
            <p:ph type="title"/>
          </p:nvPr>
        </p:nvSpPr>
        <p:spPr>
          <a:xfrm>
            <a:off x="1787238" y="365125"/>
            <a:ext cx="9566562" cy="1325563"/>
          </a:xfrm>
        </p:spPr>
        <p:txBody>
          <a:bodyPr/>
          <a:lstStyle/>
          <a:p>
            <a:r>
              <a:rPr lang="en-NZ" dirty="0"/>
              <a:t>Other Common Ethical Concerns</a:t>
            </a:r>
          </a:p>
        </p:txBody>
      </p:sp>
      <p:sp>
        <p:nvSpPr>
          <p:cNvPr id="3" name="Content Placeholder 2">
            <a:extLst>
              <a:ext uri="{FF2B5EF4-FFF2-40B4-BE49-F238E27FC236}">
                <a16:creationId xmlns:a16="http://schemas.microsoft.com/office/drawing/2014/main" id="{C2FD5194-E500-20CB-6625-BD58803298EE}"/>
              </a:ext>
            </a:extLst>
          </p:cNvPr>
          <p:cNvSpPr>
            <a:spLocks noGrp="1"/>
          </p:cNvSpPr>
          <p:nvPr>
            <p:ph idx="1"/>
          </p:nvPr>
        </p:nvSpPr>
        <p:spPr>
          <a:xfrm>
            <a:off x="1787238" y="1604865"/>
            <a:ext cx="9566561" cy="4572098"/>
          </a:xfrm>
        </p:spPr>
        <p:txBody>
          <a:bodyPr>
            <a:normAutofit/>
          </a:bodyPr>
          <a:lstStyle/>
          <a:p>
            <a:r>
              <a:rPr lang="en-NZ" b="1" dirty="0"/>
              <a:t>Plagiarism and Intellectual Property</a:t>
            </a:r>
          </a:p>
          <a:p>
            <a:pPr marL="0" indent="0">
              <a:buNone/>
            </a:pPr>
            <a:r>
              <a:rPr lang="en-NZ" dirty="0" err="1"/>
              <a:t>genAI</a:t>
            </a:r>
            <a:r>
              <a:rPr lang="en-NZ" dirty="0"/>
              <a:t> can generate text and images, and students can use </a:t>
            </a:r>
            <a:r>
              <a:rPr lang="en-NZ" dirty="0" err="1"/>
              <a:t>genAI</a:t>
            </a:r>
            <a:r>
              <a:rPr lang="en-NZ" dirty="0"/>
              <a:t> to do work for them. Passing this work off as their own without crediting </a:t>
            </a:r>
            <a:r>
              <a:rPr lang="en-NZ" dirty="0" err="1"/>
              <a:t>genAI</a:t>
            </a:r>
            <a:r>
              <a:rPr lang="en-NZ" dirty="0"/>
              <a:t> undermines academic integrity.</a:t>
            </a:r>
          </a:p>
          <a:p>
            <a:pPr marL="0" indent="0">
              <a:buNone/>
            </a:pPr>
            <a:r>
              <a:rPr lang="en-NZ" dirty="0" err="1"/>
              <a:t>genAI</a:t>
            </a:r>
            <a:r>
              <a:rPr lang="en-NZ" dirty="0"/>
              <a:t> can also mimic someone’s writing style so can be difficult to detect. </a:t>
            </a:r>
          </a:p>
          <a:p>
            <a:r>
              <a:rPr lang="en-NZ" b="1" dirty="0"/>
              <a:t>Bias in </a:t>
            </a:r>
            <a:r>
              <a:rPr lang="en-NZ" b="1" dirty="0" err="1"/>
              <a:t>genAI</a:t>
            </a:r>
            <a:r>
              <a:rPr lang="en-NZ" b="1" dirty="0"/>
              <a:t> Outputs</a:t>
            </a:r>
            <a:endParaRPr lang="en-NZ" dirty="0"/>
          </a:p>
          <a:p>
            <a:pPr marL="0" indent="0">
              <a:buNone/>
            </a:pPr>
            <a:r>
              <a:rPr lang="en-NZ" dirty="0" err="1"/>
              <a:t>genAI</a:t>
            </a:r>
            <a:r>
              <a:rPr lang="en-NZ" dirty="0"/>
              <a:t> reflects the data it is trained on – bias in data leads to biased outputs. This is particularly true considering limited data on indigenous cultures etc.</a:t>
            </a:r>
          </a:p>
        </p:txBody>
      </p:sp>
      <p:pic>
        <p:nvPicPr>
          <p:cNvPr id="4" name="Picture 2" descr="A picture containing text&#10;&#10;Description automatically generated">
            <a:extLst>
              <a:ext uri="{FF2B5EF4-FFF2-40B4-BE49-F238E27FC236}">
                <a16:creationId xmlns:a16="http://schemas.microsoft.com/office/drawing/2014/main" id="{E89137C7-BC88-6C86-CC44-4A45905045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342" y="6165762"/>
            <a:ext cx="2210498" cy="6542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onnecting lines and dots illustration">
            <a:extLst>
              <a:ext uri="{FF2B5EF4-FFF2-40B4-BE49-F238E27FC236}">
                <a16:creationId xmlns:a16="http://schemas.microsoft.com/office/drawing/2014/main" id="{382F072C-1999-880D-3104-0C1998F52AC2}"/>
              </a:ext>
            </a:extLst>
          </p:cNvPr>
          <p:cNvPicPr>
            <a:picLocks noChangeAspect="1"/>
          </p:cNvPicPr>
          <p:nvPr/>
        </p:nvPicPr>
        <p:blipFill>
          <a:blip r:embed="rId3">
            <a:alphaModFix amt="35000"/>
            <a:extLst>
              <a:ext uri="{28A0092B-C50C-407E-A947-70E740481C1C}">
                <a14:useLocalDpi xmlns:a14="http://schemas.microsoft.com/office/drawing/2010/main" val="0"/>
              </a:ext>
            </a:extLst>
          </a:blip>
          <a:srcRect r="86939"/>
          <a:stretch/>
        </p:blipFill>
        <p:spPr>
          <a:xfrm>
            <a:off x="0" y="0"/>
            <a:ext cx="1492897" cy="6858000"/>
          </a:xfrm>
          <a:prstGeom prst="rect">
            <a:avLst/>
          </a:prstGeom>
        </p:spPr>
      </p:pic>
    </p:spTree>
    <p:extLst>
      <p:ext uri="{BB962C8B-B14F-4D97-AF65-F5344CB8AC3E}">
        <p14:creationId xmlns:p14="http://schemas.microsoft.com/office/powerpoint/2010/main" val="4008542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7AF73-2C20-D1E7-284B-1B618B31C6AC}"/>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A7DF94A2-F6B4-D119-0439-B044D18E8765}"/>
              </a:ext>
            </a:extLst>
          </p:cNvPr>
          <p:cNvSpPr/>
          <p:nvPr/>
        </p:nvSpPr>
        <p:spPr>
          <a:xfrm>
            <a:off x="1787238" y="365125"/>
            <a:ext cx="9566561" cy="5643100"/>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2812CCFF-B7B1-C9BB-5112-1C17A3AC5A24}"/>
              </a:ext>
            </a:extLst>
          </p:cNvPr>
          <p:cNvSpPr>
            <a:spLocks noGrp="1"/>
          </p:cNvSpPr>
          <p:nvPr>
            <p:ph type="title"/>
          </p:nvPr>
        </p:nvSpPr>
        <p:spPr>
          <a:xfrm>
            <a:off x="1787238" y="365125"/>
            <a:ext cx="9566562" cy="1325563"/>
          </a:xfrm>
        </p:spPr>
        <p:txBody>
          <a:bodyPr/>
          <a:lstStyle/>
          <a:p>
            <a:r>
              <a:rPr lang="en-NZ" dirty="0"/>
              <a:t>Recognising Bias in </a:t>
            </a:r>
            <a:r>
              <a:rPr lang="en-NZ" dirty="0" err="1"/>
              <a:t>genAI</a:t>
            </a:r>
            <a:endParaRPr lang="en-NZ" dirty="0"/>
          </a:p>
        </p:txBody>
      </p:sp>
      <p:sp>
        <p:nvSpPr>
          <p:cNvPr id="3" name="Content Placeholder 2">
            <a:extLst>
              <a:ext uri="{FF2B5EF4-FFF2-40B4-BE49-F238E27FC236}">
                <a16:creationId xmlns:a16="http://schemas.microsoft.com/office/drawing/2014/main" id="{4CB6DF24-C563-C00F-E52B-F4CB975227B1}"/>
              </a:ext>
            </a:extLst>
          </p:cNvPr>
          <p:cNvSpPr>
            <a:spLocks noGrp="1"/>
          </p:cNvSpPr>
          <p:nvPr>
            <p:ph idx="1"/>
          </p:nvPr>
        </p:nvSpPr>
        <p:spPr>
          <a:xfrm>
            <a:off x="1787238" y="1604865"/>
            <a:ext cx="9566561" cy="4572098"/>
          </a:xfrm>
        </p:spPr>
        <p:txBody>
          <a:bodyPr>
            <a:normAutofit/>
          </a:bodyPr>
          <a:lstStyle/>
          <a:p>
            <a:r>
              <a:rPr lang="en-NZ" dirty="0"/>
              <a:t>AI models learn from data that may contain societal biases.</a:t>
            </a:r>
          </a:p>
          <a:p>
            <a:r>
              <a:rPr lang="en-NZ" dirty="0"/>
              <a:t>This includes biases in gender, race, culture, and social groups.</a:t>
            </a:r>
          </a:p>
          <a:p>
            <a:r>
              <a:rPr lang="en-NZ" dirty="0"/>
              <a:t>Because of the data used to train </a:t>
            </a:r>
            <a:r>
              <a:rPr lang="en-NZ" dirty="0" err="1"/>
              <a:t>genAI</a:t>
            </a:r>
            <a:r>
              <a:rPr lang="en-NZ" dirty="0"/>
              <a:t>, it may produce outputs that reinforce stereotypes or misinformation. </a:t>
            </a:r>
          </a:p>
          <a:p>
            <a:pPr marL="0" indent="0">
              <a:buNone/>
            </a:pPr>
            <a:r>
              <a:rPr lang="en-NZ" b="1" dirty="0"/>
              <a:t>What Can We Do?</a:t>
            </a:r>
          </a:p>
          <a:p>
            <a:r>
              <a:rPr lang="en-NZ" dirty="0"/>
              <a:t>Cross-check </a:t>
            </a:r>
            <a:r>
              <a:rPr lang="en-NZ" dirty="0" err="1"/>
              <a:t>genAI</a:t>
            </a:r>
            <a:r>
              <a:rPr lang="en-NZ" dirty="0"/>
              <a:t> outputs with diverse sources.</a:t>
            </a:r>
          </a:p>
          <a:p>
            <a:r>
              <a:rPr lang="en-NZ" dirty="0"/>
              <a:t>Encourage students to be critical of </a:t>
            </a:r>
            <a:r>
              <a:rPr lang="en-NZ" dirty="0" err="1"/>
              <a:t>genAI</a:t>
            </a:r>
            <a:r>
              <a:rPr lang="en-NZ" dirty="0"/>
              <a:t> outputs and ask the right questions. </a:t>
            </a:r>
          </a:p>
        </p:txBody>
      </p:sp>
      <p:pic>
        <p:nvPicPr>
          <p:cNvPr id="4" name="Picture 2" descr="A picture containing text&#10;&#10;Description automatically generated">
            <a:extLst>
              <a:ext uri="{FF2B5EF4-FFF2-40B4-BE49-F238E27FC236}">
                <a16:creationId xmlns:a16="http://schemas.microsoft.com/office/drawing/2014/main" id="{DE6772AF-03B1-453C-F862-B21961D2C4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342" y="6165762"/>
            <a:ext cx="2210498" cy="6542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onnecting lines and dots illustration">
            <a:extLst>
              <a:ext uri="{FF2B5EF4-FFF2-40B4-BE49-F238E27FC236}">
                <a16:creationId xmlns:a16="http://schemas.microsoft.com/office/drawing/2014/main" id="{E2056E51-852D-A2CE-4583-0BB8C35B1178}"/>
              </a:ext>
            </a:extLst>
          </p:cNvPr>
          <p:cNvPicPr>
            <a:picLocks noChangeAspect="1"/>
          </p:cNvPicPr>
          <p:nvPr/>
        </p:nvPicPr>
        <p:blipFill>
          <a:blip r:embed="rId3">
            <a:alphaModFix amt="35000"/>
            <a:extLst>
              <a:ext uri="{28A0092B-C50C-407E-A947-70E740481C1C}">
                <a14:useLocalDpi xmlns:a14="http://schemas.microsoft.com/office/drawing/2010/main" val="0"/>
              </a:ext>
            </a:extLst>
          </a:blip>
          <a:srcRect r="86939"/>
          <a:stretch/>
        </p:blipFill>
        <p:spPr>
          <a:xfrm>
            <a:off x="0" y="0"/>
            <a:ext cx="1492897" cy="6858000"/>
          </a:xfrm>
          <a:prstGeom prst="rect">
            <a:avLst/>
          </a:prstGeom>
        </p:spPr>
      </p:pic>
    </p:spTree>
    <p:extLst>
      <p:ext uri="{BB962C8B-B14F-4D97-AF65-F5344CB8AC3E}">
        <p14:creationId xmlns:p14="http://schemas.microsoft.com/office/powerpoint/2010/main" val="592266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7C72D-B61F-DE18-9828-5063FA5DCF08}"/>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79247980-A7EB-A29A-E753-C26580AE18CE}"/>
              </a:ext>
            </a:extLst>
          </p:cNvPr>
          <p:cNvSpPr/>
          <p:nvPr/>
        </p:nvSpPr>
        <p:spPr>
          <a:xfrm>
            <a:off x="1787238" y="365125"/>
            <a:ext cx="9566561" cy="5643100"/>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C6A51F23-7D72-BCAC-2480-17AC1F24F61F}"/>
              </a:ext>
            </a:extLst>
          </p:cNvPr>
          <p:cNvSpPr>
            <a:spLocks noGrp="1"/>
          </p:cNvSpPr>
          <p:nvPr>
            <p:ph type="title"/>
          </p:nvPr>
        </p:nvSpPr>
        <p:spPr>
          <a:xfrm>
            <a:off x="1787238" y="365125"/>
            <a:ext cx="9566562" cy="1325563"/>
          </a:xfrm>
        </p:spPr>
        <p:txBody>
          <a:bodyPr/>
          <a:lstStyle/>
          <a:p>
            <a:r>
              <a:rPr lang="en-NZ" dirty="0"/>
              <a:t>Digital Citizenship</a:t>
            </a:r>
          </a:p>
        </p:txBody>
      </p:sp>
      <p:sp>
        <p:nvSpPr>
          <p:cNvPr id="3" name="Content Placeholder 2">
            <a:extLst>
              <a:ext uri="{FF2B5EF4-FFF2-40B4-BE49-F238E27FC236}">
                <a16:creationId xmlns:a16="http://schemas.microsoft.com/office/drawing/2014/main" id="{7C4EE51F-8C18-8AC5-CA83-C8F0994E9841}"/>
              </a:ext>
            </a:extLst>
          </p:cNvPr>
          <p:cNvSpPr>
            <a:spLocks noGrp="1"/>
          </p:cNvSpPr>
          <p:nvPr>
            <p:ph idx="1"/>
          </p:nvPr>
        </p:nvSpPr>
        <p:spPr>
          <a:xfrm>
            <a:off x="1787238" y="1604865"/>
            <a:ext cx="9566561" cy="4572098"/>
          </a:xfrm>
        </p:spPr>
        <p:txBody>
          <a:bodyPr>
            <a:normAutofit fontScale="85000" lnSpcReduction="10000"/>
          </a:bodyPr>
          <a:lstStyle/>
          <a:p>
            <a:r>
              <a:rPr lang="en-NZ" b="1" dirty="0"/>
              <a:t>What is Digital Citizenship?</a:t>
            </a:r>
          </a:p>
          <a:p>
            <a:pPr marL="0" indent="0">
              <a:buNone/>
            </a:pPr>
            <a:r>
              <a:rPr lang="en-NZ" dirty="0"/>
              <a:t>It is the responsible and ethical use of digital technologies. It emphasises critical thinking, accountability, and respect for others.</a:t>
            </a:r>
          </a:p>
          <a:p>
            <a:r>
              <a:rPr lang="en-NZ" b="1" dirty="0"/>
              <a:t>Why is it Important?</a:t>
            </a:r>
          </a:p>
          <a:p>
            <a:pPr marL="0" indent="0">
              <a:buNone/>
            </a:pPr>
            <a:r>
              <a:rPr lang="en-NZ" dirty="0"/>
              <a:t>Digital citizenship prepares students for safe and ethical digital interactions.</a:t>
            </a:r>
          </a:p>
          <a:p>
            <a:pPr marL="0" indent="0">
              <a:buNone/>
            </a:pPr>
            <a:r>
              <a:rPr lang="en-NZ" dirty="0"/>
              <a:t>It encourages positive online behaviour, respect, and integrity.</a:t>
            </a:r>
          </a:p>
          <a:p>
            <a:r>
              <a:rPr lang="en-NZ" b="1" dirty="0"/>
              <a:t>Skills to Foster</a:t>
            </a:r>
          </a:p>
          <a:p>
            <a:r>
              <a:rPr lang="en-NZ" dirty="0"/>
              <a:t>Respecting intellectual property.</a:t>
            </a:r>
          </a:p>
          <a:p>
            <a:r>
              <a:rPr lang="en-NZ" dirty="0"/>
              <a:t>Understanding digital footprints (the permanence of online materials). </a:t>
            </a:r>
          </a:p>
          <a:p>
            <a:r>
              <a:rPr lang="en-NZ" dirty="0"/>
              <a:t>Engaging in respectful, constructive online discussions. </a:t>
            </a:r>
          </a:p>
        </p:txBody>
      </p:sp>
      <p:pic>
        <p:nvPicPr>
          <p:cNvPr id="4" name="Picture 2" descr="A picture containing text&#10;&#10;Description automatically generated">
            <a:extLst>
              <a:ext uri="{FF2B5EF4-FFF2-40B4-BE49-F238E27FC236}">
                <a16:creationId xmlns:a16="http://schemas.microsoft.com/office/drawing/2014/main" id="{469854F2-D2E4-A8AB-C941-37418DC947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342" y="6165762"/>
            <a:ext cx="2210498" cy="6542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onnecting lines and dots illustration">
            <a:extLst>
              <a:ext uri="{FF2B5EF4-FFF2-40B4-BE49-F238E27FC236}">
                <a16:creationId xmlns:a16="http://schemas.microsoft.com/office/drawing/2014/main" id="{54176F26-EBB7-DEEB-C071-7203DF9525E6}"/>
              </a:ext>
            </a:extLst>
          </p:cNvPr>
          <p:cNvPicPr>
            <a:picLocks noChangeAspect="1"/>
          </p:cNvPicPr>
          <p:nvPr/>
        </p:nvPicPr>
        <p:blipFill>
          <a:blip r:embed="rId4">
            <a:alphaModFix amt="35000"/>
            <a:extLst>
              <a:ext uri="{28A0092B-C50C-407E-A947-70E740481C1C}">
                <a14:useLocalDpi xmlns:a14="http://schemas.microsoft.com/office/drawing/2010/main" val="0"/>
              </a:ext>
            </a:extLst>
          </a:blip>
          <a:srcRect r="86939"/>
          <a:stretch/>
        </p:blipFill>
        <p:spPr>
          <a:xfrm>
            <a:off x="0" y="0"/>
            <a:ext cx="1492897" cy="6858000"/>
          </a:xfrm>
          <a:prstGeom prst="rect">
            <a:avLst/>
          </a:prstGeom>
        </p:spPr>
      </p:pic>
    </p:spTree>
    <p:extLst>
      <p:ext uri="{BB962C8B-B14F-4D97-AF65-F5344CB8AC3E}">
        <p14:creationId xmlns:p14="http://schemas.microsoft.com/office/powerpoint/2010/main" val="4208474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81428-FBA0-D71A-557A-C8CB3F9EC04F}"/>
            </a:ext>
          </a:extLst>
        </p:cNvPr>
        <p:cNvGrpSpPr/>
        <p:nvPr/>
      </p:nvGrpSpPr>
      <p:grpSpPr>
        <a:xfrm>
          <a:off x="0" y="0"/>
          <a:ext cx="0" cy="0"/>
          <a:chOff x="0" y="0"/>
          <a:chExt cx="0" cy="0"/>
        </a:xfrm>
      </p:grpSpPr>
      <p:sp>
        <p:nvSpPr>
          <p:cNvPr id="5" name="Partial Circle 4">
            <a:extLst>
              <a:ext uri="{FF2B5EF4-FFF2-40B4-BE49-F238E27FC236}">
                <a16:creationId xmlns:a16="http://schemas.microsoft.com/office/drawing/2014/main" id="{8DDB0322-930A-E741-C6EA-F586D183F933}"/>
              </a:ext>
            </a:extLst>
          </p:cNvPr>
          <p:cNvSpPr/>
          <p:nvPr/>
        </p:nvSpPr>
        <p:spPr>
          <a:xfrm rot="10800000">
            <a:off x="-2677692" y="0"/>
            <a:ext cx="5355383" cy="6858000"/>
          </a:xfrm>
          <a:prstGeom prst="pie">
            <a:avLst>
              <a:gd name="adj1" fmla="val 5397962"/>
              <a:gd name="adj2" fmla="val 16200000"/>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2" name="Title 1">
            <a:extLst>
              <a:ext uri="{FF2B5EF4-FFF2-40B4-BE49-F238E27FC236}">
                <a16:creationId xmlns:a16="http://schemas.microsoft.com/office/drawing/2014/main" id="{842926FE-20DB-55D2-B2C6-F9D0296E2683}"/>
              </a:ext>
            </a:extLst>
          </p:cNvPr>
          <p:cNvSpPr>
            <a:spLocks noGrp="1"/>
          </p:cNvSpPr>
          <p:nvPr>
            <p:ph type="title"/>
          </p:nvPr>
        </p:nvSpPr>
        <p:spPr>
          <a:xfrm>
            <a:off x="2677693" y="171449"/>
            <a:ext cx="8504658" cy="1519239"/>
          </a:xfrm>
        </p:spPr>
        <p:txBody>
          <a:bodyPr/>
          <a:lstStyle/>
          <a:p>
            <a:r>
              <a:rPr lang="en-NZ" dirty="0"/>
              <a:t>Activities to Encourage Responsible Use of </a:t>
            </a:r>
            <a:r>
              <a:rPr lang="en-NZ" dirty="0" err="1"/>
              <a:t>genAI</a:t>
            </a:r>
            <a:endParaRPr lang="en-NZ" dirty="0"/>
          </a:p>
        </p:txBody>
      </p:sp>
      <p:sp>
        <p:nvSpPr>
          <p:cNvPr id="3" name="Content Placeholder 2">
            <a:extLst>
              <a:ext uri="{FF2B5EF4-FFF2-40B4-BE49-F238E27FC236}">
                <a16:creationId xmlns:a16="http://schemas.microsoft.com/office/drawing/2014/main" id="{1FBC533B-C353-45AE-A75C-46DE197E309B}"/>
              </a:ext>
            </a:extLst>
          </p:cNvPr>
          <p:cNvSpPr>
            <a:spLocks noGrp="1"/>
          </p:cNvSpPr>
          <p:nvPr>
            <p:ph idx="1"/>
          </p:nvPr>
        </p:nvSpPr>
        <p:spPr>
          <a:xfrm>
            <a:off x="2677692" y="1825625"/>
            <a:ext cx="8676108" cy="4351338"/>
          </a:xfrm>
        </p:spPr>
        <p:txBody>
          <a:bodyPr>
            <a:normAutofit fontScale="92500"/>
          </a:bodyPr>
          <a:lstStyle/>
          <a:p>
            <a:r>
              <a:rPr lang="en-NZ" dirty="0"/>
              <a:t>Using </a:t>
            </a:r>
            <a:r>
              <a:rPr lang="en-NZ" dirty="0" err="1"/>
              <a:t>genAI</a:t>
            </a:r>
            <a:r>
              <a:rPr lang="en-NZ" dirty="0"/>
              <a:t> at school and preparing ākonga for the future requires deliberate instruction. </a:t>
            </a:r>
          </a:p>
          <a:p>
            <a:r>
              <a:rPr lang="en-NZ" dirty="0"/>
              <a:t>Engage in learning activities that use </a:t>
            </a:r>
            <a:r>
              <a:rPr lang="en-NZ" dirty="0" err="1"/>
              <a:t>genAI</a:t>
            </a:r>
            <a:r>
              <a:rPr lang="en-NZ" dirty="0"/>
              <a:t> as a tool for learning, rather than a replacement. </a:t>
            </a:r>
          </a:p>
          <a:p>
            <a:r>
              <a:rPr lang="en-NZ" dirty="0"/>
              <a:t>Encourage critical thinking through activities, including fact-checking and evaluating </a:t>
            </a:r>
            <a:r>
              <a:rPr lang="en-NZ" dirty="0" err="1"/>
              <a:t>genAI</a:t>
            </a:r>
            <a:r>
              <a:rPr lang="en-NZ" dirty="0"/>
              <a:t> responses. </a:t>
            </a:r>
          </a:p>
          <a:p>
            <a:r>
              <a:rPr lang="en-NZ" dirty="0"/>
              <a:t>Encourage citation practices, e.g. “Assisted by ChatGPT”.</a:t>
            </a:r>
          </a:p>
          <a:p>
            <a:r>
              <a:rPr lang="en-NZ" dirty="0"/>
              <a:t>Use </a:t>
            </a:r>
            <a:r>
              <a:rPr lang="en-NZ" dirty="0" err="1"/>
              <a:t>genAI</a:t>
            </a:r>
            <a:r>
              <a:rPr lang="en-NZ" dirty="0"/>
              <a:t> in classroom activities for brainstorming and discussion, but not for getting answers. </a:t>
            </a:r>
          </a:p>
        </p:txBody>
      </p:sp>
    </p:spTree>
    <p:extLst>
      <p:ext uri="{BB962C8B-B14F-4D97-AF65-F5344CB8AC3E}">
        <p14:creationId xmlns:p14="http://schemas.microsoft.com/office/powerpoint/2010/main" val="2371169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C0169-4380-A391-C5D8-1C9D166076A2}"/>
            </a:ext>
          </a:extLst>
        </p:cNvPr>
        <p:cNvGrpSpPr/>
        <p:nvPr/>
      </p:nvGrpSpPr>
      <p:grpSpPr>
        <a:xfrm>
          <a:off x="0" y="0"/>
          <a:ext cx="0" cy="0"/>
          <a:chOff x="0" y="0"/>
          <a:chExt cx="0" cy="0"/>
        </a:xfrm>
      </p:grpSpPr>
      <p:sp>
        <p:nvSpPr>
          <p:cNvPr id="5" name="Partial Circle 4">
            <a:extLst>
              <a:ext uri="{FF2B5EF4-FFF2-40B4-BE49-F238E27FC236}">
                <a16:creationId xmlns:a16="http://schemas.microsoft.com/office/drawing/2014/main" id="{2114F43D-4E50-D592-695F-F09D879289F1}"/>
              </a:ext>
            </a:extLst>
          </p:cNvPr>
          <p:cNvSpPr/>
          <p:nvPr/>
        </p:nvSpPr>
        <p:spPr>
          <a:xfrm>
            <a:off x="9514308" y="0"/>
            <a:ext cx="5355383" cy="6858000"/>
          </a:xfrm>
          <a:prstGeom prst="pie">
            <a:avLst>
              <a:gd name="adj1" fmla="val 5397962"/>
              <a:gd name="adj2" fmla="val 16200000"/>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2" name="Title 1">
            <a:extLst>
              <a:ext uri="{FF2B5EF4-FFF2-40B4-BE49-F238E27FC236}">
                <a16:creationId xmlns:a16="http://schemas.microsoft.com/office/drawing/2014/main" id="{6BDE8061-BEA8-1675-AD87-EA0C71C04AAB}"/>
              </a:ext>
            </a:extLst>
          </p:cNvPr>
          <p:cNvSpPr>
            <a:spLocks noGrp="1"/>
          </p:cNvSpPr>
          <p:nvPr>
            <p:ph type="title"/>
          </p:nvPr>
        </p:nvSpPr>
        <p:spPr>
          <a:xfrm>
            <a:off x="572667" y="412750"/>
            <a:ext cx="10515600" cy="1325563"/>
          </a:xfrm>
        </p:spPr>
        <p:txBody>
          <a:bodyPr/>
          <a:lstStyle/>
          <a:p>
            <a:r>
              <a:rPr lang="en-NZ" dirty="0"/>
              <a:t>Is </a:t>
            </a:r>
            <a:r>
              <a:rPr lang="en-NZ" dirty="0" err="1"/>
              <a:t>genAI</a:t>
            </a:r>
            <a:r>
              <a:rPr lang="en-NZ" dirty="0"/>
              <a:t> Always Correct?</a:t>
            </a:r>
          </a:p>
        </p:txBody>
      </p:sp>
      <p:sp>
        <p:nvSpPr>
          <p:cNvPr id="3" name="Content Placeholder 2">
            <a:extLst>
              <a:ext uri="{FF2B5EF4-FFF2-40B4-BE49-F238E27FC236}">
                <a16:creationId xmlns:a16="http://schemas.microsoft.com/office/drawing/2014/main" id="{1C419082-9956-E62C-1B26-EDF202DDDD62}"/>
              </a:ext>
            </a:extLst>
          </p:cNvPr>
          <p:cNvSpPr>
            <a:spLocks noGrp="1"/>
          </p:cNvSpPr>
          <p:nvPr>
            <p:ph idx="1"/>
          </p:nvPr>
        </p:nvSpPr>
        <p:spPr>
          <a:xfrm>
            <a:off x="572667" y="1844675"/>
            <a:ext cx="8676108" cy="4351338"/>
          </a:xfrm>
        </p:spPr>
        <p:txBody>
          <a:bodyPr/>
          <a:lstStyle/>
          <a:p>
            <a:r>
              <a:rPr lang="en-NZ" dirty="0"/>
              <a:t>The short answer is no. Even with incredible language capabilities, </a:t>
            </a:r>
            <a:r>
              <a:rPr lang="en-NZ" dirty="0" err="1"/>
              <a:t>genAI</a:t>
            </a:r>
            <a:r>
              <a:rPr lang="en-NZ" dirty="0"/>
              <a:t> is prone to mistakes and limitations. </a:t>
            </a:r>
          </a:p>
          <a:p>
            <a:r>
              <a:rPr lang="en-NZ" dirty="0">
                <a:solidFill>
                  <a:schemeClr val="accent5">
                    <a:lumMod val="75000"/>
                  </a:schemeClr>
                </a:solidFill>
              </a:rPr>
              <a:t>AI Hallucination </a:t>
            </a:r>
            <a:r>
              <a:rPr lang="en-NZ" dirty="0"/>
              <a:t>refers to instances where AI generates information that is factually incorrect, fabricated, or misleading. </a:t>
            </a:r>
          </a:p>
          <a:p>
            <a:r>
              <a:rPr lang="en-NZ" dirty="0"/>
              <a:t>AI can also struggle to grasp nuance and cultural contexts. </a:t>
            </a:r>
          </a:p>
          <a:p>
            <a:r>
              <a:rPr lang="en-NZ" dirty="0"/>
              <a:t>It can also oversimplify topics and omit important context.</a:t>
            </a:r>
          </a:p>
          <a:p>
            <a:endParaRPr lang="en-NZ" dirty="0"/>
          </a:p>
          <a:p>
            <a:pPr marL="0" indent="0">
              <a:buNone/>
            </a:pPr>
            <a:endParaRPr lang="en-NZ" dirty="0"/>
          </a:p>
        </p:txBody>
      </p:sp>
    </p:spTree>
    <p:extLst>
      <p:ext uri="{BB962C8B-B14F-4D97-AF65-F5344CB8AC3E}">
        <p14:creationId xmlns:p14="http://schemas.microsoft.com/office/powerpoint/2010/main" val="3928027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E98DE-88FD-3989-C412-FAF95362D575}"/>
            </a:ext>
          </a:extLst>
        </p:cNvPr>
        <p:cNvGrpSpPr/>
        <p:nvPr/>
      </p:nvGrpSpPr>
      <p:grpSpPr>
        <a:xfrm>
          <a:off x="0" y="0"/>
          <a:ext cx="0" cy="0"/>
          <a:chOff x="0" y="0"/>
          <a:chExt cx="0" cy="0"/>
        </a:xfrm>
      </p:grpSpPr>
      <p:sp>
        <p:nvSpPr>
          <p:cNvPr id="5" name="Partial Circle 4">
            <a:extLst>
              <a:ext uri="{FF2B5EF4-FFF2-40B4-BE49-F238E27FC236}">
                <a16:creationId xmlns:a16="http://schemas.microsoft.com/office/drawing/2014/main" id="{4EA1E97F-0218-5D2D-D73E-CBFBCF4006FC}"/>
              </a:ext>
            </a:extLst>
          </p:cNvPr>
          <p:cNvSpPr/>
          <p:nvPr/>
        </p:nvSpPr>
        <p:spPr>
          <a:xfrm rot="10800000">
            <a:off x="-2677692" y="0"/>
            <a:ext cx="5355383" cy="6858000"/>
          </a:xfrm>
          <a:prstGeom prst="pie">
            <a:avLst>
              <a:gd name="adj1" fmla="val 5397962"/>
              <a:gd name="adj2" fmla="val 16200000"/>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2" name="Title 1">
            <a:extLst>
              <a:ext uri="{FF2B5EF4-FFF2-40B4-BE49-F238E27FC236}">
                <a16:creationId xmlns:a16="http://schemas.microsoft.com/office/drawing/2014/main" id="{F3A77752-7C9C-C624-986D-4AF8E81FFE65}"/>
              </a:ext>
            </a:extLst>
          </p:cNvPr>
          <p:cNvSpPr>
            <a:spLocks noGrp="1"/>
          </p:cNvSpPr>
          <p:nvPr>
            <p:ph type="title"/>
          </p:nvPr>
        </p:nvSpPr>
        <p:spPr>
          <a:xfrm>
            <a:off x="2677693" y="171449"/>
            <a:ext cx="8504658" cy="1519239"/>
          </a:xfrm>
        </p:spPr>
        <p:txBody>
          <a:bodyPr/>
          <a:lstStyle/>
          <a:p>
            <a:r>
              <a:rPr lang="en-NZ" dirty="0"/>
              <a:t>Encouraging Critical Thinking</a:t>
            </a:r>
          </a:p>
        </p:txBody>
      </p:sp>
      <p:sp>
        <p:nvSpPr>
          <p:cNvPr id="3" name="Content Placeholder 2">
            <a:extLst>
              <a:ext uri="{FF2B5EF4-FFF2-40B4-BE49-F238E27FC236}">
                <a16:creationId xmlns:a16="http://schemas.microsoft.com/office/drawing/2014/main" id="{B8D3E988-7BE6-6190-83EE-7BBD8F48AB75}"/>
              </a:ext>
            </a:extLst>
          </p:cNvPr>
          <p:cNvSpPr>
            <a:spLocks noGrp="1"/>
          </p:cNvSpPr>
          <p:nvPr>
            <p:ph idx="1"/>
          </p:nvPr>
        </p:nvSpPr>
        <p:spPr>
          <a:xfrm>
            <a:off x="2677692" y="1511559"/>
            <a:ext cx="8676108" cy="5174992"/>
          </a:xfrm>
        </p:spPr>
        <p:txBody>
          <a:bodyPr>
            <a:normAutofit fontScale="92500"/>
          </a:bodyPr>
          <a:lstStyle/>
          <a:p>
            <a:r>
              <a:rPr lang="en-NZ" dirty="0"/>
              <a:t>As it is important to continue to foster creativity and originality when using </a:t>
            </a:r>
            <a:r>
              <a:rPr lang="en-NZ" dirty="0" err="1"/>
              <a:t>genAI</a:t>
            </a:r>
            <a:r>
              <a:rPr lang="en-NZ" dirty="0"/>
              <a:t> for learning, so too must we foster critical thinking. </a:t>
            </a:r>
          </a:p>
          <a:p>
            <a:r>
              <a:rPr lang="en-NZ" dirty="0"/>
              <a:t>Encourage ākonga not to blindly trust </a:t>
            </a:r>
            <a:r>
              <a:rPr lang="en-NZ" dirty="0" err="1"/>
              <a:t>genAI</a:t>
            </a:r>
            <a:r>
              <a:rPr lang="en-NZ" dirty="0"/>
              <a:t> outputs.</a:t>
            </a:r>
          </a:p>
          <a:p>
            <a:r>
              <a:rPr lang="en-NZ" dirty="0"/>
              <a:t>Develop skills to evaluate the credibility of information, such as checking sources and cross-referencing. </a:t>
            </a:r>
          </a:p>
          <a:p>
            <a:r>
              <a:rPr lang="en-NZ" dirty="0"/>
              <a:t>Compare </a:t>
            </a:r>
            <a:r>
              <a:rPr lang="en-NZ" dirty="0" err="1"/>
              <a:t>genAI</a:t>
            </a:r>
            <a:r>
              <a:rPr lang="en-NZ" dirty="0"/>
              <a:t> responses with verified sources.</a:t>
            </a:r>
          </a:p>
          <a:p>
            <a:r>
              <a:rPr lang="en-NZ" dirty="0"/>
              <a:t>Create activities and scenarios where students fact-check </a:t>
            </a:r>
            <a:r>
              <a:rPr lang="en-NZ" dirty="0" err="1"/>
              <a:t>genAI</a:t>
            </a:r>
            <a:r>
              <a:rPr lang="en-NZ" dirty="0"/>
              <a:t> information. </a:t>
            </a:r>
          </a:p>
          <a:p>
            <a:r>
              <a:rPr lang="en-NZ" dirty="0"/>
              <a:t>Ask students to explain their reasoning behind accepting or rejecting </a:t>
            </a:r>
            <a:r>
              <a:rPr lang="en-NZ" dirty="0" err="1"/>
              <a:t>genAI</a:t>
            </a:r>
            <a:r>
              <a:rPr lang="en-NZ" dirty="0"/>
              <a:t> suggestions and have them critically evaluate outputs. </a:t>
            </a:r>
          </a:p>
        </p:txBody>
      </p:sp>
    </p:spTree>
    <p:extLst>
      <p:ext uri="{BB962C8B-B14F-4D97-AF65-F5344CB8AC3E}">
        <p14:creationId xmlns:p14="http://schemas.microsoft.com/office/powerpoint/2010/main" val="2670360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7BBF1D4-E54C-819A-6E41-2FFEE261616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226AA78D-018D-D5D9-FE85-48D5825FFA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udy Old Style"/>
              <a:ea typeface="+mn-ea"/>
              <a:cs typeface="+mn-cs"/>
            </a:endParaRPr>
          </a:p>
        </p:txBody>
      </p:sp>
      <p:sp useBgFill="1">
        <p:nvSpPr>
          <p:cNvPr id="10" name="Rectangle 9">
            <a:extLst>
              <a:ext uri="{FF2B5EF4-FFF2-40B4-BE49-F238E27FC236}">
                <a16:creationId xmlns:a16="http://schemas.microsoft.com/office/drawing/2014/main" id="{6A02103C-97E0-7DB5-EDD7-CA15A6DFC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udy Old Style"/>
              <a:ea typeface="+mn-ea"/>
              <a:cs typeface="+mn-cs"/>
            </a:endParaRPr>
          </a:p>
        </p:txBody>
      </p:sp>
      <p:sp>
        <p:nvSpPr>
          <p:cNvPr id="2" name="Title 1">
            <a:extLst>
              <a:ext uri="{FF2B5EF4-FFF2-40B4-BE49-F238E27FC236}">
                <a16:creationId xmlns:a16="http://schemas.microsoft.com/office/drawing/2014/main" id="{59DE0FC6-B178-BFC6-52A4-CD5846CE9771}"/>
              </a:ext>
            </a:extLst>
          </p:cNvPr>
          <p:cNvSpPr>
            <a:spLocks noGrp="1"/>
          </p:cNvSpPr>
          <p:nvPr>
            <p:ph type="title"/>
          </p:nvPr>
        </p:nvSpPr>
        <p:spPr>
          <a:xfrm>
            <a:off x="924443" y="1023257"/>
            <a:ext cx="3732902" cy="4570457"/>
          </a:xfrm>
          <a:effectLst/>
        </p:spPr>
        <p:txBody>
          <a:bodyPr>
            <a:normAutofit/>
          </a:bodyPr>
          <a:lstStyle/>
          <a:p>
            <a:pPr algn="l"/>
            <a:r>
              <a:rPr lang="en-NZ" dirty="0">
                <a:solidFill>
                  <a:schemeClr val="tx1"/>
                </a:solidFill>
              </a:rPr>
              <a:t>Ways of Keeping Safe</a:t>
            </a:r>
          </a:p>
        </p:txBody>
      </p:sp>
      <p:cxnSp>
        <p:nvCxnSpPr>
          <p:cNvPr id="12" name="Straight Connector 11">
            <a:extLst>
              <a:ext uri="{FF2B5EF4-FFF2-40B4-BE49-F238E27FC236}">
                <a16:creationId xmlns:a16="http://schemas.microsoft.com/office/drawing/2014/main" id="{92DB42D1-0014-AC10-7EF0-57E20167DE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68371"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AC38729-BDB8-0A92-5B71-16EC24494B80}"/>
              </a:ext>
            </a:extLst>
          </p:cNvPr>
          <p:cNvSpPr>
            <a:spLocks noGrp="1"/>
          </p:cNvSpPr>
          <p:nvPr>
            <p:ph idx="1"/>
          </p:nvPr>
        </p:nvSpPr>
        <p:spPr>
          <a:xfrm>
            <a:off x="5252560" y="320040"/>
            <a:ext cx="6025645" cy="6147435"/>
          </a:xfrm>
          <a:effectLst/>
        </p:spPr>
        <p:txBody>
          <a:bodyPr anchor="ctr">
            <a:normAutofit/>
          </a:bodyPr>
          <a:lstStyle/>
          <a:p>
            <a:pPr>
              <a:lnSpc>
                <a:spcPct val="100000"/>
              </a:lnSpc>
            </a:pPr>
            <a:r>
              <a:rPr lang="en-NZ" sz="2100" b="1" dirty="0">
                <a:solidFill>
                  <a:schemeClr val="tx1"/>
                </a:solidFill>
              </a:rPr>
              <a:t>Do Not Share Private Data: </a:t>
            </a:r>
            <a:r>
              <a:rPr lang="en-NZ" sz="2100" dirty="0">
                <a:solidFill>
                  <a:schemeClr val="tx1"/>
                </a:solidFill>
              </a:rPr>
              <a:t>Ensure that students and teachers do not share private information. This should be incorporated into rules of how </a:t>
            </a:r>
            <a:r>
              <a:rPr lang="en-NZ" sz="2100" dirty="0" err="1">
                <a:solidFill>
                  <a:schemeClr val="tx1"/>
                </a:solidFill>
              </a:rPr>
              <a:t>genAI</a:t>
            </a:r>
            <a:r>
              <a:rPr lang="en-NZ" sz="2100" dirty="0">
                <a:solidFill>
                  <a:schemeClr val="tx1"/>
                </a:solidFill>
              </a:rPr>
              <a:t> is used at school.</a:t>
            </a:r>
            <a:endParaRPr lang="en-NZ" sz="2100" b="1" dirty="0">
              <a:solidFill>
                <a:schemeClr val="tx1"/>
              </a:solidFill>
            </a:endParaRPr>
          </a:p>
          <a:p>
            <a:pPr>
              <a:lnSpc>
                <a:spcPct val="100000"/>
              </a:lnSpc>
            </a:pPr>
            <a:r>
              <a:rPr lang="en-NZ" sz="2100" b="1" dirty="0">
                <a:solidFill>
                  <a:schemeClr val="tx1"/>
                </a:solidFill>
              </a:rPr>
              <a:t>AI-Use Agreements: </a:t>
            </a:r>
            <a:r>
              <a:rPr lang="en-NZ" sz="2100" dirty="0">
                <a:solidFill>
                  <a:schemeClr val="tx1"/>
                </a:solidFill>
              </a:rPr>
              <a:t>These can be co-created with students to outline how </a:t>
            </a:r>
            <a:r>
              <a:rPr lang="en-NZ" sz="2100" dirty="0" err="1">
                <a:solidFill>
                  <a:schemeClr val="tx1"/>
                </a:solidFill>
              </a:rPr>
              <a:t>genAI</a:t>
            </a:r>
            <a:r>
              <a:rPr lang="en-NZ" sz="2100" dirty="0">
                <a:solidFill>
                  <a:schemeClr val="tx1"/>
                </a:solidFill>
              </a:rPr>
              <a:t> can be used and what the consequences are for misuse.</a:t>
            </a:r>
            <a:endParaRPr lang="en-NZ" sz="2100" b="1" dirty="0">
              <a:solidFill>
                <a:schemeClr val="tx1"/>
              </a:solidFill>
            </a:endParaRPr>
          </a:p>
          <a:p>
            <a:pPr>
              <a:lnSpc>
                <a:spcPct val="100000"/>
              </a:lnSpc>
            </a:pPr>
            <a:r>
              <a:rPr lang="en-NZ" sz="2100" b="1" dirty="0">
                <a:solidFill>
                  <a:schemeClr val="tx1"/>
                </a:solidFill>
              </a:rPr>
              <a:t>AI Education: </a:t>
            </a:r>
            <a:r>
              <a:rPr lang="en-NZ" sz="2100" dirty="0">
                <a:solidFill>
                  <a:schemeClr val="tx1"/>
                </a:solidFill>
              </a:rPr>
              <a:t>This involves directly supporting students to use </a:t>
            </a:r>
            <a:r>
              <a:rPr lang="en-NZ" sz="2100" dirty="0" err="1">
                <a:solidFill>
                  <a:schemeClr val="tx1"/>
                </a:solidFill>
              </a:rPr>
              <a:t>genAI</a:t>
            </a:r>
            <a:r>
              <a:rPr lang="en-NZ" sz="2100" dirty="0">
                <a:solidFill>
                  <a:schemeClr val="tx1"/>
                </a:solidFill>
              </a:rPr>
              <a:t> responsibly and ethically. This can include learning activities where students use </a:t>
            </a:r>
            <a:r>
              <a:rPr lang="en-NZ" sz="2100" dirty="0" err="1">
                <a:solidFill>
                  <a:schemeClr val="tx1"/>
                </a:solidFill>
              </a:rPr>
              <a:t>genAI</a:t>
            </a:r>
            <a:r>
              <a:rPr lang="en-NZ" sz="2100" dirty="0">
                <a:solidFill>
                  <a:schemeClr val="tx1"/>
                </a:solidFill>
              </a:rPr>
              <a:t> with guided support. </a:t>
            </a:r>
          </a:p>
          <a:p>
            <a:pPr>
              <a:lnSpc>
                <a:spcPct val="100000"/>
              </a:lnSpc>
            </a:pPr>
            <a:r>
              <a:rPr lang="en-NZ" sz="2100" b="1" dirty="0">
                <a:solidFill>
                  <a:schemeClr val="tx1"/>
                </a:solidFill>
              </a:rPr>
              <a:t>Critical Thinking Support: </a:t>
            </a:r>
            <a:r>
              <a:rPr lang="en-NZ" sz="2100" dirty="0">
                <a:solidFill>
                  <a:schemeClr val="tx1"/>
                </a:solidFill>
              </a:rPr>
              <a:t>Ensure that activities have students evaluating </a:t>
            </a:r>
            <a:r>
              <a:rPr lang="en-NZ" sz="2100" dirty="0" err="1">
                <a:solidFill>
                  <a:schemeClr val="tx1"/>
                </a:solidFill>
              </a:rPr>
              <a:t>genAI</a:t>
            </a:r>
            <a:r>
              <a:rPr lang="en-NZ" sz="2100" dirty="0">
                <a:solidFill>
                  <a:schemeClr val="tx1"/>
                </a:solidFill>
              </a:rPr>
              <a:t> outputs and engaging in discussions.</a:t>
            </a:r>
            <a:endParaRPr lang="en-NZ" sz="2100" b="1" dirty="0">
              <a:solidFill>
                <a:schemeClr val="tx1"/>
              </a:solidFill>
            </a:endParaRPr>
          </a:p>
        </p:txBody>
      </p:sp>
    </p:spTree>
    <p:extLst>
      <p:ext uri="{BB962C8B-B14F-4D97-AF65-F5344CB8AC3E}">
        <p14:creationId xmlns:p14="http://schemas.microsoft.com/office/powerpoint/2010/main" val="657998989"/>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18928-0ACB-318A-7567-598EBF28289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2BAFC73-BA10-05B0-90A9-365644E66AC6}"/>
              </a:ext>
            </a:extLst>
          </p:cNvPr>
          <p:cNvSpPr/>
          <p:nvPr/>
        </p:nvSpPr>
        <p:spPr>
          <a:xfrm>
            <a:off x="457200" y="365125"/>
            <a:ext cx="5747657" cy="1325564"/>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EA120F91-A961-8BC3-5E60-4C742B3C4DC3}"/>
              </a:ext>
            </a:extLst>
          </p:cNvPr>
          <p:cNvSpPr>
            <a:spLocks noGrp="1"/>
          </p:cNvSpPr>
          <p:nvPr>
            <p:ph type="title"/>
          </p:nvPr>
        </p:nvSpPr>
        <p:spPr/>
        <p:txBody>
          <a:bodyPr/>
          <a:lstStyle/>
          <a:p>
            <a:r>
              <a:rPr lang="en-NZ" dirty="0"/>
              <a:t>Activity</a:t>
            </a:r>
          </a:p>
        </p:txBody>
      </p:sp>
      <p:sp>
        <p:nvSpPr>
          <p:cNvPr id="3" name="Content Placeholder 2">
            <a:extLst>
              <a:ext uri="{FF2B5EF4-FFF2-40B4-BE49-F238E27FC236}">
                <a16:creationId xmlns:a16="http://schemas.microsoft.com/office/drawing/2014/main" id="{A0B4E1E0-19E8-4A10-4971-69CD3260D2F2}"/>
              </a:ext>
            </a:extLst>
          </p:cNvPr>
          <p:cNvSpPr>
            <a:spLocks noGrp="1"/>
          </p:cNvSpPr>
          <p:nvPr>
            <p:ph idx="1"/>
          </p:nvPr>
        </p:nvSpPr>
        <p:spPr>
          <a:xfrm>
            <a:off x="838200" y="1912775"/>
            <a:ext cx="10515600" cy="4264187"/>
          </a:xfrm>
        </p:spPr>
        <p:txBody>
          <a:bodyPr/>
          <a:lstStyle/>
          <a:p>
            <a:r>
              <a:rPr lang="en-NZ" dirty="0"/>
              <a:t>Consider 3-5 safety concerns you have over students using </a:t>
            </a:r>
            <a:r>
              <a:rPr lang="en-NZ" dirty="0" err="1"/>
              <a:t>genAI</a:t>
            </a:r>
            <a:r>
              <a:rPr lang="en-NZ" dirty="0"/>
              <a:t> for learning.</a:t>
            </a:r>
          </a:p>
          <a:p>
            <a:endParaRPr lang="en-NZ" dirty="0"/>
          </a:p>
          <a:p>
            <a:r>
              <a:rPr lang="en-NZ" dirty="0"/>
              <a:t>For each of these, consider what things can directly minimise potential harmful impacts:</a:t>
            </a:r>
          </a:p>
          <a:p>
            <a:pPr lvl="1"/>
            <a:r>
              <a:rPr lang="en-NZ" dirty="0"/>
              <a:t>AI-Use Agreements</a:t>
            </a:r>
          </a:p>
          <a:p>
            <a:pPr lvl="1"/>
            <a:r>
              <a:rPr lang="en-NZ" dirty="0"/>
              <a:t>Direct instruction</a:t>
            </a:r>
          </a:p>
          <a:p>
            <a:pPr lvl="1"/>
            <a:r>
              <a:rPr lang="en-NZ" dirty="0" err="1"/>
              <a:t>genAI</a:t>
            </a:r>
            <a:r>
              <a:rPr lang="en-NZ" dirty="0"/>
              <a:t> activities</a:t>
            </a:r>
          </a:p>
          <a:p>
            <a:pPr lvl="1"/>
            <a:r>
              <a:rPr lang="en-NZ" dirty="0"/>
              <a:t>Critical thinking exercises</a:t>
            </a:r>
          </a:p>
          <a:p>
            <a:pPr lvl="1"/>
            <a:r>
              <a:rPr lang="en-NZ" dirty="0"/>
              <a:t>Parent education/information nights</a:t>
            </a:r>
          </a:p>
          <a:p>
            <a:pPr lvl="1"/>
            <a:endParaRPr lang="en-NZ" dirty="0"/>
          </a:p>
        </p:txBody>
      </p:sp>
      <p:sp>
        <p:nvSpPr>
          <p:cNvPr id="4" name="Isosceles Triangle 3">
            <a:extLst>
              <a:ext uri="{FF2B5EF4-FFF2-40B4-BE49-F238E27FC236}">
                <a16:creationId xmlns:a16="http://schemas.microsoft.com/office/drawing/2014/main" id="{512A9194-6DAF-3D2B-0471-E67AC6FA17AF}"/>
              </a:ext>
            </a:extLst>
          </p:cNvPr>
          <p:cNvSpPr/>
          <p:nvPr/>
        </p:nvSpPr>
        <p:spPr>
          <a:xfrm>
            <a:off x="0" y="5532437"/>
            <a:ext cx="2883159" cy="1325563"/>
          </a:xfrm>
          <a:prstGeom prst="triangle">
            <a:avLst>
              <a:gd name="adj" fmla="val 0"/>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Isosceles Triangle 4">
            <a:extLst>
              <a:ext uri="{FF2B5EF4-FFF2-40B4-BE49-F238E27FC236}">
                <a16:creationId xmlns:a16="http://schemas.microsoft.com/office/drawing/2014/main" id="{F0C13ACA-B920-C57A-C2D1-54570D118542}"/>
              </a:ext>
            </a:extLst>
          </p:cNvPr>
          <p:cNvSpPr/>
          <p:nvPr/>
        </p:nvSpPr>
        <p:spPr>
          <a:xfrm rot="10800000">
            <a:off x="9308841" y="0"/>
            <a:ext cx="2883159" cy="1325563"/>
          </a:xfrm>
          <a:prstGeom prst="triangle">
            <a:avLst>
              <a:gd name="adj" fmla="val 0"/>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108375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C396C-7062-BC70-7633-35B66D90EEB3}"/>
            </a:ext>
          </a:extLst>
        </p:cNvPr>
        <p:cNvGrpSpPr/>
        <p:nvPr/>
      </p:nvGrpSpPr>
      <p:grpSpPr>
        <a:xfrm>
          <a:off x="0" y="0"/>
          <a:ext cx="0" cy="0"/>
          <a:chOff x="0" y="0"/>
          <a:chExt cx="0" cy="0"/>
        </a:xfrm>
      </p:grpSpPr>
      <p:sp>
        <p:nvSpPr>
          <p:cNvPr id="5" name="Hexagon 4">
            <a:extLst>
              <a:ext uri="{FF2B5EF4-FFF2-40B4-BE49-F238E27FC236}">
                <a16:creationId xmlns:a16="http://schemas.microsoft.com/office/drawing/2014/main" id="{C185C0A0-C580-247A-652F-B65E8167D404}"/>
              </a:ext>
            </a:extLst>
          </p:cNvPr>
          <p:cNvSpPr/>
          <p:nvPr/>
        </p:nvSpPr>
        <p:spPr>
          <a:xfrm>
            <a:off x="320040" y="1065738"/>
            <a:ext cx="11871960" cy="4734079"/>
          </a:xfrm>
          <a:custGeom>
            <a:avLst/>
            <a:gdLst>
              <a:gd name="connsiteX0" fmla="*/ 0 w 11871960"/>
              <a:gd name="connsiteY0" fmla="*/ 2367041 h 4734081"/>
              <a:gd name="connsiteX1" fmla="*/ 1183520 w 11871960"/>
              <a:gd name="connsiteY1" fmla="*/ 1 h 4734081"/>
              <a:gd name="connsiteX2" fmla="*/ 10688440 w 11871960"/>
              <a:gd name="connsiteY2" fmla="*/ 1 h 4734081"/>
              <a:gd name="connsiteX3" fmla="*/ 11871960 w 11871960"/>
              <a:gd name="connsiteY3" fmla="*/ 2367041 h 4734081"/>
              <a:gd name="connsiteX4" fmla="*/ 10688440 w 11871960"/>
              <a:gd name="connsiteY4" fmla="*/ 4734080 h 4734081"/>
              <a:gd name="connsiteX5" fmla="*/ 1183520 w 11871960"/>
              <a:gd name="connsiteY5" fmla="*/ 4734080 h 4734081"/>
              <a:gd name="connsiteX6" fmla="*/ 0 w 11871960"/>
              <a:gd name="connsiteY6" fmla="*/ 2367041 h 4734081"/>
              <a:gd name="connsiteX0" fmla="*/ 0 w 11871960"/>
              <a:gd name="connsiteY0" fmla="*/ 2367040 h 4734079"/>
              <a:gd name="connsiteX1" fmla="*/ 1183520 w 11871960"/>
              <a:gd name="connsiteY1" fmla="*/ 0 h 4734079"/>
              <a:gd name="connsiteX2" fmla="*/ 11858872 w 11871960"/>
              <a:gd name="connsiteY2" fmla="*/ 27432 h 4734079"/>
              <a:gd name="connsiteX3" fmla="*/ 11871960 w 11871960"/>
              <a:gd name="connsiteY3" fmla="*/ 2367040 h 4734079"/>
              <a:gd name="connsiteX4" fmla="*/ 10688440 w 11871960"/>
              <a:gd name="connsiteY4" fmla="*/ 4734079 h 4734079"/>
              <a:gd name="connsiteX5" fmla="*/ 1183520 w 11871960"/>
              <a:gd name="connsiteY5" fmla="*/ 4734079 h 4734079"/>
              <a:gd name="connsiteX6" fmla="*/ 0 w 11871960"/>
              <a:gd name="connsiteY6" fmla="*/ 2367040 h 4734079"/>
              <a:gd name="connsiteX0" fmla="*/ 0 w 11871960"/>
              <a:gd name="connsiteY0" fmla="*/ 2367040 h 4734079"/>
              <a:gd name="connsiteX1" fmla="*/ 1183520 w 11871960"/>
              <a:gd name="connsiteY1" fmla="*/ 0 h 4734079"/>
              <a:gd name="connsiteX2" fmla="*/ 11858872 w 11871960"/>
              <a:gd name="connsiteY2" fmla="*/ 27432 h 4734079"/>
              <a:gd name="connsiteX3" fmla="*/ 11871960 w 11871960"/>
              <a:gd name="connsiteY3" fmla="*/ 2367040 h 4734079"/>
              <a:gd name="connsiteX4" fmla="*/ 11858872 w 11871960"/>
              <a:gd name="connsiteY4" fmla="*/ 4724935 h 4734079"/>
              <a:gd name="connsiteX5" fmla="*/ 1183520 w 11871960"/>
              <a:gd name="connsiteY5" fmla="*/ 4734079 h 4734079"/>
              <a:gd name="connsiteX6" fmla="*/ 0 w 11871960"/>
              <a:gd name="connsiteY6" fmla="*/ 2367040 h 4734079"/>
              <a:gd name="connsiteX0" fmla="*/ 0 w 11871960"/>
              <a:gd name="connsiteY0" fmla="*/ 2367040 h 4734079"/>
              <a:gd name="connsiteX1" fmla="*/ 1183520 w 11871960"/>
              <a:gd name="connsiteY1" fmla="*/ 0 h 4734079"/>
              <a:gd name="connsiteX2" fmla="*/ 11868016 w 11871960"/>
              <a:gd name="connsiteY2" fmla="*/ 27432 h 4734079"/>
              <a:gd name="connsiteX3" fmla="*/ 11871960 w 11871960"/>
              <a:gd name="connsiteY3" fmla="*/ 2367040 h 4734079"/>
              <a:gd name="connsiteX4" fmla="*/ 11858872 w 11871960"/>
              <a:gd name="connsiteY4" fmla="*/ 4724935 h 4734079"/>
              <a:gd name="connsiteX5" fmla="*/ 1183520 w 11871960"/>
              <a:gd name="connsiteY5" fmla="*/ 4734079 h 4734079"/>
              <a:gd name="connsiteX6" fmla="*/ 0 w 11871960"/>
              <a:gd name="connsiteY6" fmla="*/ 2367040 h 4734079"/>
              <a:gd name="connsiteX0" fmla="*/ 0 w 11871960"/>
              <a:gd name="connsiteY0" fmla="*/ 2367040 h 4734079"/>
              <a:gd name="connsiteX1" fmla="*/ 1183520 w 11871960"/>
              <a:gd name="connsiteY1" fmla="*/ 0 h 4734079"/>
              <a:gd name="connsiteX2" fmla="*/ 11868016 w 11871960"/>
              <a:gd name="connsiteY2" fmla="*/ 27432 h 4734079"/>
              <a:gd name="connsiteX3" fmla="*/ 11871960 w 11871960"/>
              <a:gd name="connsiteY3" fmla="*/ 2367040 h 4734079"/>
              <a:gd name="connsiteX4" fmla="*/ 11868016 w 11871960"/>
              <a:gd name="connsiteY4" fmla="*/ 4724935 h 4734079"/>
              <a:gd name="connsiteX5" fmla="*/ 1183520 w 11871960"/>
              <a:gd name="connsiteY5" fmla="*/ 4734079 h 4734079"/>
              <a:gd name="connsiteX6" fmla="*/ 0 w 11871960"/>
              <a:gd name="connsiteY6" fmla="*/ 2367040 h 4734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71960" h="4734079">
                <a:moveTo>
                  <a:pt x="0" y="2367040"/>
                </a:moveTo>
                <a:lnTo>
                  <a:pt x="1183520" y="0"/>
                </a:lnTo>
                <a:lnTo>
                  <a:pt x="11868016" y="27432"/>
                </a:lnTo>
                <a:cubicBezTo>
                  <a:pt x="11872379" y="807301"/>
                  <a:pt x="11867597" y="1587171"/>
                  <a:pt x="11871960" y="2367040"/>
                </a:cubicBezTo>
                <a:cubicBezTo>
                  <a:pt x="11867597" y="3153005"/>
                  <a:pt x="11872379" y="3938970"/>
                  <a:pt x="11868016" y="4724935"/>
                </a:cubicBezTo>
                <a:lnTo>
                  <a:pt x="1183520" y="4734079"/>
                </a:lnTo>
                <a:lnTo>
                  <a:pt x="0" y="2367040"/>
                </a:lnTo>
                <a:close/>
              </a:path>
            </a:pathLst>
          </a:cu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DFAD380E-B5F1-AB69-AA2A-864DEAE33693}"/>
              </a:ext>
            </a:extLst>
          </p:cNvPr>
          <p:cNvSpPr>
            <a:spLocks noGrp="1"/>
          </p:cNvSpPr>
          <p:nvPr>
            <p:ph type="title"/>
          </p:nvPr>
        </p:nvSpPr>
        <p:spPr>
          <a:xfrm>
            <a:off x="1676400" y="930028"/>
            <a:ext cx="10515600" cy="1325563"/>
          </a:xfrm>
        </p:spPr>
        <p:txBody>
          <a:bodyPr/>
          <a:lstStyle/>
          <a:p>
            <a:r>
              <a:rPr lang="en-NZ" cap="none" dirty="0"/>
              <a:t>Concluding Thoughts</a:t>
            </a:r>
            <a:endParaRPr lang="en-NZ" dirty="0"/>
          </a:p>
        </p:txBody>
      </p:sp>
      <p:sp>
        <p:nvSpPr>
          <p:cNvPr id="3" name="Content Placeholder 2">
            <a:extLst>
              <a:ext uri="{FF2B5EF4-FFF2-40B4-BE49-F238E27FC236}">
                <a16:creationId xmlns:a16="http://schemas.microsoft.com/office/drawing/2014/main" id="{C96E9703-2B8C-9016-E9AF-39F8DEE91705}"/>
              </a:ext>
            </a:extLst>
          </p:cNvPr>
          <p:cNvSpPr>
            <a:spLocks noGrp="1"/>
          </p:cNvSpPr>
          <p:nvPr>
            <p:ph idx="1"/>
          </p:nvPr>
        </p:nvSpPr>
        <p:spPr>
          <a:xfrm>
            <a:off x="1371599" y="2301519"/>
            <a:ext cx="10646230" cy="3128897"/>
          </a:xfrm>
        </p:spPr>
        <p:txBody>
          <a:bodyPr>
            <a:normAutofit/>
          </a:bodyPr>
          <a:lstStyle/>
          <a:p>
            <a:pPr marL="457200" indent="-457200">
              <a:spcAft>
                <a:spcPts val="1800"/>
              </a:spcAft>
              <a:buFont typeface="+mj-lt"/>
              <a:buAutoNum type="arabicPeriod"/>
            </a:pPr>
            <a:r>
              <a:rPr lang="en-NZ" sz="2400" dirty="0" err="1"/>
              <a:t>genAI</a:t>
            </a:r>
            <a:r>
              <a:rPr lang="en-NZ" sz="2400" dirty="0"/>
              <a:t> is a limited tool. It can make mistakes or be biased in its replies. It is important to foster critical thinking and have students evaluate </a:t>
            </a:r>
            <a:r>
              <a:rPr lang="en-NZ" sz="2400" dirty="0" err="1"/>
              <a:t>genAI</a:t>
            </a:r>
            <a:r>
              <a:rPr lang="en-NZ" sz="2400" dirty="0"/>
              <a:t> outputs. </a:t>
            </a:r>
          </a:p>
          <a:p>
            <a:pPr marL="457200" indent="-457200">
              <a:spcAft>
                <a:spcPts val="1800"/>
              </a:spcAft>
              <a:buFont typeface="+mj-lt"/>
              <a:buAutoNum type="arabicPeriod"/>
            </a:pPr>
            <a:r>
              <a:rPr lang="en-NZ" sz="2400" dirty="0"/>
              <a:t>AI-Use Agreements may be co-created with students to outline appropriate use and misuse of </a:t>
            </a:r>
            <a:r>
              <a:rPr lang="en-NZ" sz="2400" dirty="0" err="1"/>
              <a:t>genAI</a:t>
            </a:r>
            <a:r>
              <a:rPr lang="en-NZ" sz="2400" dirty="0"/>
              <a:t>. </a:t>
            </a:r>
          </a:p>
          <a:p>
            <a:pPr marL="457200" indent="-457200">
              <a:spcAft>
                <a:spcPts val="1800"/>
              </a:spcAft>
              <a:buFont typeface="+mj-lt"/>
              <a:buAutoNum type="arabicPeriod"/>
            </a:pPr>
            <a:r>
              <a:rPr lang="en-NZ" sz="2400" dirty="0"/>
              <a:t>Direct instruction is essential and </a:t>
            </a:r>
            <a:r>
              <a:rPr lang="en-NZ" sz="2400" dirty="0" err="1"/>
              <a:t>genAI</a:t>
            </a:r>
            <a:r>
              <a:rPr lang="en-NZ" sz="2400" dirty="0"/>
              <a:t> should be used as a learning tool, rather than a replacement. </a:t>
            </a:r>
          </a:p>
        </p:txBody>
      </p:sp>
      <p:pic>
        <p:nvPicPr>
          <p:cNvPr id="4" name="Picture 2" descr="A picture containing text&#10;&#10;Description automatically generated">
            <a:extLst>
              <a:ext uri="{FF2B5EF4-FFF2-40B4-BE49-F238E27FC236}">
                <a16:creationId xmlns:a16="http://schemas.microsoft.com/office/drawing/2014/main" id="{C606378A-5CE4-D10E-7C03-6048740C0D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 y="5993760"/>
            <a:ext cx="2455405" cy="726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853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37474F"/>
        </a:solidFill>
        <a:effectLst/>
      </p:bgPr>
    </p:bg>
    <p:spTree>
      <p:nvGrpSpPr>
        <p:cNvPr id="1" name="">
          <a:extLst>
            <a:ext uri="{FF2B5EF4-FFF2-40B4-BE49-F238E27FC236}">
              <a16:creationId xmlns:a16="http://schemas.microsoft.com/office/drawing/2014/main" id="{08F6F593-E4F3-0150-4BF8-51EEAA023334}"/>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5B318F1A-813B-0699-B75D-A00CB3F5C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63B17FC-3656-58CF-A955-F64B3176C8D5}"/>
              </a:ext>
            </a:extLst>
          </p:cNvPr>
          <p:cNvSpPr>
            <a:spLocks noGrp="1"/>
          </p:cNvSpPr>
          <p:nvPr>
            <p:ph type="title"/>
          </p:nvPr>
        </p:nvSpPr>
        <p:spPr>
          <a:xfrm>
            <a:off x="1156851" y="637762"/>
            <a:ext cx="9888496" cy="900131"/>
          </a:xfrm>
        </p:spPr>
        <p:txBody>
          <a:bodyPr anchor="t">
            <a:normAutofit/>
          </a:bodyPr>
          <a:lstStyle/>
          <a:p>
            <a:r>
              <a:rPr lang="en-NZ" sz="4000" dirty="0">
                <a:solidFill>
                  <a:schemeClr val="bg1"/>
                </a:solidFill>
                <a:latin typeface="Palatino Linotype" panose="02040502050505030304" pitchFamily="18" charset="0"/>
              </a:rPr>
              <a:t>Thank you</a:t>
            </a:r>
          </a:p>
        </p:txBody>
      </p:sp>
      <p:sp>
        <p:nvSpPr>
          <p:cNvPr id="10" name="Rectangle 9">
            <a:extLst>
              <a:ext uri="{FF2B5EF4-FFF2-40B4-BE49-F238E27FC236}">
                <a16:creationId xmlns:a16="http://schemas.microsoft.com/office/drawing/2014/main" id="{7224EA51-0E67-C5FD-6749-9B31D0DFD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1A751D11-9EBF-D875-841B-4227D8E9B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77FFD261-C374-93E1-3296-EDB4780B734F}"/>
              </a:ext>
            </a:extLst>
          </p:cNvPr>
          <p:cNvSpPr>
            <a:spLocks noGrp="1"/>
          </p:cNvSpPr>
          <p:nvPr>
            <p:ph idx="1"/>
          </p:nvPr>
        </p:nvSpPr>
        <p:spPr>
          <a:xfrm>
            <a:off x="1155548" y="2217343"/>
            <a:ext cx="10590975" cy="4640657"/>
          </a:xfrm>
        </p:spPr>
        <p:txBody>
          <a:bodyPr>
            <a:normAutofit/>
          </a:bodyPr>
          <a:lstStyle/>
          <a:p>
            <a:pPr marL="0" indent="0">
              <a:buNone/>
            </a:pPr>
            <a:r>
              <a:rPr lang="en-NZ" dirty="0"/>
              <a:t>Thank you for coming on this journey with us.</a:t>
            </a:r>
          </a:p>
          <a:p>
            <a:pPr marL="0" indent="0">
              <a:buNone/>
            </a:pPr>
            <a:r>
              <a:rPr lang="en-NZ" dirty="0"/>
              <a:t>This PLD module was last updated in January 2025. </a:t>
            </a:r>
          </a:p>
          <a:p>
            <a:pPr marL="0" indent="0">
              <a:buNone/>
            </a:pPr>
            <a:r>
              <a:rPr lang="en-NZ" dirty="0"/>
              <a:t>We acknowledge that some images and content in these slides were created with assistance from OpenAI ChatGPT in 2025.</a:t>
            </a:r>
          </a:p>
          <a:p>
            <a:pPr marL="0" indent="0">
              <a:buNone/>
            </a:pPr>
            <a:r>
              <a:rPr lang="en-NZ" dirty="0"/>
              <a:t>Examples given are intended to provide educators with ideas and inspiration, rather than act as an exact blueprint for learning.</a:t>
            </a:r>
          </a:p>
          <a:p>
            <a:pPr marL="0" indent="0">
              <a:buNone/>
            </a:pPr>
            <a:r>
              <a:rPr lang="en-NZ" dirty="0"/>
              <a:t>For any further questions or feedback, please contact Gabrielle Wall, GCSN General Manager, at gabrielle.wall@gcsn.school.nz</a:t>
            </a:r>
          </a:p>
        </p:txBody>
      </p:sp>
      <p:pic>
        <p:nvPicPr>
          <p:cNvPr id="4" name="Picture 2" descr="A picture containing text&#10;&#10;Description automatically generated">
            <a:extLst>
              <a:ext uri="{FF2B5EF4-FFF2-40B4-BE49-F238E27FC236}">
                <a16:creationId xmlns:a16="http://schemas.microsoft.com/office/drawing/2014/main" id="{CEAB605F-0F08-A93E-7B69-BDC21FE209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5442" y="6045419"/>
            <a:ext cx="2455405" cy="726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312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7474F"/>
        </a:solidFill>
        <a:effectLst/>
      </p:bgPr>
    </p:bg>
    <p:spTree>
      <p:nvGrpSpPr>
        <p:cNvPr id="1" name="">
          <a:extLst>
            <a:ext uri="{FF2B5EF4-FFF2-40B4-BE49-F238E27FC236}">
              <a16:creationId xmlns:a16="http://schemas.microsoft.com/office/drawing/2014/main" id="{81205284-DDE9-824F-5AC0-D056083EB630}"/>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3405DF4-4540-A7BE-A294-1BB4A47A6B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8B3AD132-4B2D-CC1B-C8FB-698F2D0FEA76}"/>
              </a:ext>
            </a:extLst>
          </p:cNvPr>
          <p:cNvSpPr>
            <a:spLocks noGrp="1"/>
          </p:cNvSpPr>
          <p:nvPr>
            <p:ph type="title"/>
          </p:nvPr>
        </p:nvSpPr>
        <p:spPr>
          <a:xfrm>
            <a:off x="1156851" y="637762"/>
            <a:ext cx="9888496" cy="900131"/>
          </a:xfrm>
        </p:spPr>
        <p:txBody>
          <a:bodyPr anchor="t">
            <a:normAutofit/>
          </a:bodyPr>
          <a:lstStyle/>
          <a:p>
            <a:r>
              <a:rPr lang="en-NZ" sz="4000" dirty="0">
                <a:solidFill>
                  <a:schemeClr val="bg1"/>
                </a:solidFill>
                <a:latin typeface="Palatino Linotype" panose="02040502050505030304" pitchFamily="18" charset="0"/>
              </a:rPr>
              <a:t>Professional Learning Module</a:t>
            </a:r>
          </a:p>
        </p:txBody>
      </p:sp>
      <p:sp>
        <p:nvSpPr>
          <p:cNvPr id="10" name="Rectangle 9">
            <a:extLst>
              <a:ext uri="{FF2B5EF4-FFF2-40B4-BE49-F238E27FC236}">
                <a16:creationId xmlns:a16="http://schemas.microsoft.com/office/drawing/2014/main" id="{2A90DC08-3E64-9C5D-9406-58DB205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B7BE6CC2-6824-05A6-6FCA-224BD1140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23E4695A-4F43-0FDE-135E-45010F0F4BC7}"/>
              </a:ext>
            </a:extLst>
          </p:cNvPr>
          <p:cNvSpPr>
            <a:spLocks noGrp="1"/>
          </p:cNvSpPr>
          <p:nvPr>
            <p:ph idx="1"/>
          </p:nvPr>
        </p:nvSpPr>
        <p:spPr>
          <a:xfrm>
            <a:off x="1155548" y="2217343"/>
            <a:ext cx="10590975" cy="4640657"/>
          </a:xfrm>
        </p:spPr>
        <p:txBody>
          <a:bodyPr>
            <a:normAutofit/>
          </a:bodyPr>
          <a:lstStyle/>
          <a:p>
            <a:pPr marL="0" indent="0">
              <a:buNone/>
            </a:pPr>
            <a:r>
              <a:rPr lang="en-NZ" dirty="0"/>
              <a:t>This Professional Learning &amp; Development (PLD) module can be taken alone (self-guided) or be presented to a group. </a:t>
            </a:r>
          </a:p>
          <a:p>
            <a:pPr marL="0" indent="0">
              <a:buNone/>
            </a:pPr>
            <a:r>
              <a:rPr lang="en-NZ" dirty="0"/>
              <a:t>It should </a:t>
            </a:r>
            <a:r>
              <a:rPr lang="en-NZ"/>
              <a:t>take 45-60 </a:t>
            </a:r>
            <a:r>
              <a:rPr lang="en-NZ" dirty="0"/>
              <a:t>minutes.</a:t>
            </a:r>
          </a:p>
          <a:p>
            <a:pPr marL="0" indent="0">
              <a:buNone/>
            </a:pPr>
            <a:r>
              <a:rPr lang="en-NZ" dirty="0"/>
              <a:t>Where necessary, there are speaker notes at the bottom of the presentation. </a:t>
            </a:r>
          </a:p>
          <a:p>
            <a:pPr marL="0" indent="0">
              <a:buNone/>
            </a:pPr>
            <a:r>
              <a:rPr lang="en-NZ" dirty="0"/>
              <a:t>Take your time and consider the discussion questions and practical activities. </a:t>
            </a:r>
          </a:p>
          <a:p>
            <a:pPr marL="0" indent="0">
              <a:buNone/>
            </a:pPr>
            <a:r>
              <a:rPr lang="en-NZ" dirty="0"/>
              <a:t>Some questions you can take away and ask peers and colleagues!</a:t>
            </a:r>
          </a:p>
        </p:txBody>
      </p:sp>
    </p:spTree>
    <p:extLst>
      <p:ext uri="{BB962C8B-B14F-4D97-AF65-F5344CB8AC3E}">
        <p14:creationId xmlns:p14="http://schemas.microsoft.com/office/powerpoint/2010/main" val="2216509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7474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C9F5D4-6C55-FE40-C03A-23C129A15F1F}"/>
              </a:ext>
            </a:extLst>
          </p:cNvPr>
          <p:cNvSpPr/>
          <p:nvPr/>
        </p:nvSpPr>
        <p:spPr>
          <a:xfrm>
            <a:off x="0" y="466531"/>
            <a:ext cx="12192000" cy="115699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2EDABEB5-BB6C-9315-5707-DD2FC1E5A5AD}"/>
              </a:ext>
            </a:extLst>
          </p:cNvPr>
          <p:cNvSpPr>
            <a:spLocks noGrp="1"/>
          </p:cNvSpPr>
          <p:nvPr>
            <p:ph type="title"/>
          </p:nvPr>
        </p:nvSpPr>
        <p:spPr>
          <a:xfrm>
            <a:off x="838200" y="365125"/>
            <a:ext cx="9367684" cy="1325563"/>
          </a:xfrm>
        </p:spPr>
        <p:txBody>
          <a:bodyPr/>
          <a:lstStyle/>
          <a:p>
            <a:r>
              <a:rPr lang="en-NZ" dirty="0"/>
              <a:t>Module 2: Keeping Safe with </a:t>
            </a:r>
            <a:r>
              <a:rPr lang="en-NZ" dirty="0" err="1"/>
              <a:t>genAI</a:t>
            </a:r>
            <a:endParaRPr lang="en-NZ" dirty="0"/>
          </a:p>
        </p:txBody>
      </p:sp>
      <p:sp>
        <p:nvSpPr>
          <p:cNvPr id="3" name="Content Placeholder 2">
            <a:extLst>
              <a:ext uri="{FF2B5EF4-FFF2-40B4-BE49-F238E27FC236}">
                <a16:creationId xmlns:a16="http://schemas.microsoft.com/office/drawing/2014/main" id="{0E018ED3-6B9C-06FF-396A-39EAC1D632AE}"/>
              </a:ext>
            </a:extLst>
          </p:cNvPr>
          <p:cNvSpPr>
            <a:spLocks noGrp="1"/>
          </p:cNvSpPr>
          <p:nvPr>
            <p:ph idx="1"/>
          </p:nvPr>
        </p:nvSpPr>
        <p:spPr/>
        <p:txBody>
          <a:bodyPr/>
          <a:lstStyle/>
          <a:p>
            <a:r>
              <a:rPr lang="en-NZ" dirty="0">
                <a:solidFill>
                  <a:schemeClr val="bg2">
                    <a:lumMod val="90000"/>
                  </a:schemeClr>
                </a:solidFill>
              </a:rPr>
              <a:t>The first module discusses some of the safety and ethical issues of generative AI (</a:t>
            </a:r>
            <a:r>
              <a:rPr lang="en-NZ" dirty="0" err="1">
                <a:solidFill>
                  <a:schemeClr val="bg2">
                    <a:lumMod val="90000"/>
                  </a:schemeClr>
                </a:solidFill>
              </a:rPr>
              <a:t>genAI</a:t>
            </a:r>
            <a:r>
              <a:rPr lang="en-NZ" dirty="0">
                <a:solidFill>
                  <a:schemeClr val="bg2">
                    <a:lumMod val="90000"/>
                  </a:schemeClr>
                </a:solidFill>
              </a:rPr>
              <a:t>) and how to ensure ākonga understand and can safely use AI for learning. </a:t>
            </a:r>
          </a:p>
          <a:p>
            <a:r>
              <a:rPr lang="en-NZ" dirty="0">
                <a:solidFill>
                  <a:schemeClr val="bg2">
                    <a:lumMod val="90000"/>
                  </a:schemeClr>
                </a:solidFill>
              </a:rPr>
              <a:t>By the end of this session, Kaiako/Teachers will:</a:t>
            </a:r>
          </a:p>
          <a:p>
            <a:pPr marL="914400" lvl="1" indent="-457200">
              <a:buFont typeface="+mj-lt"/>
              <a:buAutoNum type="arabicPeriod"/>
            </a:pPr>
            <a:r>
              <a:rPr lang="en-NZ" dirty="0">
                <a:solidFill>
                  <a:schemeClr val="bg2">
                    <a:lumMod val="90000"/>
                  </a:schemeClr>
                </a:solidFill>
              </a:rPr>
              <a:t>Understand both the potential of </a:t>
            </a:r>
            <a:r>
              <a:rPr lang="en-NZ" dirty="0" err="1">
                <a:solidFill>
                  <a:schemeClr val="bg2">
                    <a:lumMod val="90000"/>
                  </a:schemeClr>
                </a:solidFill>
              </a:rPr>
              <a:t>genAI</a:t>
            </a:r>
            <a:r>
              <a:rPr lang="en-NZ" dirty="0">
                <a:solidFill>
                  <a:schemeClr val="bg2">
                    <a:lumMod val="90000"/>
                  </a:schemeClr>
                </a:solidFill>
              </a:rPr>
              <a:t> as well as the associated risks.</a:t>
            </a:r>
          </a:p>
          <a:p>
            <a:pPr marL="914400" lvl="1" indent="-457200">
              <a:buFont typeface="+mj-lt"/>
              <a:buAutoNum type="arabicPeriod"/>
            </a:pPr>
            <a:r>
              <a:rPr lang="en-NZ" dirty="0">
                <a:solidFill>
                  <a:schemeClr val="bg2">
                    <a:lumMod val="90000"/>
                  </a:schemeClr>
                </a:solidFill>
              </a:rPr>
              <a:t>Understand that keeping data private is a shared responsibility.</a:t>
            </a:r>
          </a:p>
          <a:p>
            <a:pPr marL="914400" lvl="1" indent="-457200">
              <a:buFont typeface="+mj-lt"/>
              <a:buAutoNum type="arabicPeriod"/>
            </a:pPr>
            <a:r>
              <a:rPr lang="en-NZ" dirty="0">
                <a:solidFill>
                  <a:schemeClr val="bg2">
                    <a:lumMod val="90000"/>
                  </a:schemeClr>
                </a:solidFill>
              </a:rPr>
              <a:t>Have knowledge to create AI-use agreements and involve students and parents in </a:t>
            </a:r>
            <a:r>
              <a:rPr lang="en-NZ" dirty="0" err="1">
                <a:solidFill>
                  <a:schemeClr val="bg2">
                    <a:lumMod val="90000"/>
                  </a:schemeClr>
                </a:solidFill>
              </a:rPr>
              <a:t>genAI</a:t>
            </a:r>
            <a:r>
              <a:rPr lang="en-NZ" dirty="0">
                <a:solidFill>
                  <a:schemeClr val="bg2">
                    <a:lumMod val="90000"/>
                  </a:schemeClr>
                </a:solidFill>
              </a:rPr>
              <a:t> usage. </a:t>
            </a:r>
          </a:p>
          <a:p>
            <a:pPr marL="914400" lvl="1" indent="-457200">
              <a:buFont typeface="+mj-lt"/>
              <a:buAutoNum type="arabicPeriod"/>
            </a:pPr>
            <a:r>
              <a:rPr lang="en-NZ" dirty="0">
                <a:solidFill>
                  <a:schemeClr val="bg2">
                    <a:lumMod val="90000"/>
                  </a:schemeClr>
                </a:solidFill>
              </a:rPr>
              <a:t>Have strategies to develop digital citizenship and encourage critical thinking when using </a:t>
            </a:r>
            <a:r>
              <a:rPr lang="en-NZ" dirty="0" err="1">
                <a:solidFill>
                  <a:schemeClr val="bg2">
                    <a:lumMod val="90000"/>
                  </a:schemeClr>
                </a:solidFill>
              </a:rPr>
              <a:t>genAI</a:t>
            </a:r>
            <a:r>
              <a:rPr lang="en-NZ" dirty="0">
                <a:solidFill>
                  <a:schemeClr val="bg2">
                    <a:lumMod val="90000"/>
                  </a:schemeClr>
                </a:solidFill>
              </a:rPr>
              <a:t> for learning.</a:t>
            </a:r>
          </a:p>
        </p:txBody>
      </p:sp>
      <p:pic>
        <p:nvPicPr>
          <p:cNvPr id="5" name="Picture 4">
            <a:extLst>
              <a:ext uri="{FF2B5EF4-FFF2-40B4-BE49-F238E27FC236}">
                <a16:creationId xmlns:a16="http://schemas.microsoft.com/office/drawing/2014/main" id="{93AF896A-6C8B-EBA2-207A-0B8A021296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0408" y="374249"/>
            <a:ext cx="2161592" cy="1316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537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58328E-9E19-9FEB-172D-9B7970A2F7D4}"/>
              </a:ext>
            </a:extLst>
          </p:cNvPr>
          <p:cNvSpPr/>
          <p:nvPr/>
        </p:nvSpPr>
        <p:spPr>
          <a:xfrm>
            <a:off x="1787238" y="365125"/>
            <a:ext cx="9566561" cy="5643100"/>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A46D6508-007C-12ED-9E6A-2BB5E11556B9}"/>
              </a:ext>
            </a:extLst>
          </p:cNvPr>
          <p:cNvSpPr>
            <a:spLocks noGrp="1"/>
          </p:cNvSpPr>
          <p:nvPr>
            <p:ph type="title"/>
          </p:nvPr>
        </p:nvSpPr>
        <p:spPr>
          <a:xfrm>
            <a:off x="1787238" y="365125"/>
            <a:ext cx="9566562" cy="1325563"/>
          </a:xfrm>
        </p:spPr>
        <p:txBody>
          <a:bodyPr/>
          <a:lstStyle/>
          <a:p>
            <a:r>
              <a:rPr lang="en-NZ" dirty="0"/>
              <a:t>How Do Students Use </a:t>
            </a:r>
            <a:r>
              <a:rPr lang="en-NZ" dirty="0" err="1"/>
              <a:t>genAI</a:t>
            </a:r>
            <a:r>
              <a:rPr lang="en-NZ" dirty="0"/>
              <a:t>?</a:t>
            </a:r>
          </a:p>
        </p:txBody>
      </p:sp>
      <p:sp>
        <p:nvSpPr>
          <p:cNvPr id="3" name="Content Placeholder 2">
            <a:extLst>
              <a:ext uri="{FF2B5EF4-FFF2-40B4-BE49-F238E27FC236}">
                <a16:creationId xmlns:a16="http://schemas.microsoft.com/office/drawing/2014/main" id="{486131F4-7F04-6E57-6DAF-6406E91B7C39}"/>
              </a:ext>
            </a:extLst>
          </p:cNvPr>
          <p:cNvSpPr>
            <a:spLocks noGrp="1"/>
          </p:cNvSpPr>
          <p:nvPr>
            <p:ph idx="1"/>
          </p:nvPr>
        </p:nvSpPr>
        <p:spPr>
          <a:xfrm>
            <a:off x="1787238" y="1825625"/>
            <a:ext cx="9566561" cy="4351338"/>
          </a:xfrm>
        </p:spPr>
        <p:txBody>
          <a:bodyPr>
            <a:normAutofit lnSpcReduction="10000"/>
          </a:bodyPr>
          <a:lstStyle/>
          <a:p>
            <a:r>
              <a:rPr lang="en-NZ" dirty="0"/>
              <a:t>Generative AI (</a:t>
            </a:r>
            <a:r>
              <a:rPr lang="en-NZ" dirty="0" err="1"/>
              <a:t>genAI</a:t>
            </a:r>
            <a:r>
              <a:rPr lang="en-NZ" dirty="0"/>
              <a:t>) takes prompts given by a user and provides a generated output. </a:t>
            </a:r>
          </a:p>
          <a:p>
            <a:r>
              <a:rPr lang="en-NZ" dirty="0"/>
              <a:t>This includes tools like ChatGPT, Grammarly, image generators etc.</a:t>
            </a:r>
          </a:p>
          <a:p>
            <a:r>
              <a:rPr lang="en-NZ" dirty="0"/>
              <a:t>Students can ask </a:t>
            </a:r>
            <a:r>
              <a:rPr lang="en-NZ" dirty="0" err="1"/>
              <a:t>genAI</a:t>
            </a:r>
            <a:r>
              <a:rPr lang="en-NZ" dirty="0"/>
              <a:t> a learning-related question or ask it to produce something like a story, essay, or piece of art.</a:t>
            </a:r>
          </a:p>
          <a:p>
            <a:r>
              <a:rPr lang="en-NZ" dirty="0"/>
              <a:t>This doesn’t necessarily mean that </a:t>
            </a:r>
            <a:r>
              <a:rPr lang="en-NZ" dirty="0" err="1"/>
              <a:t>genAI</a:t>
            </a:r>
            <a:r>
              <a:rPr lang="en-NZ" dirty="0"/>
              <a:t> is </a:t>
            </a:r>
            <a:r>
              <a:rPr lang="en-NZ" i="1" dirty="0"/>
              <a:t>always</a:t>
            </a:r>
            <a:r>
              <a:rPr lang="en-NZ" dirty="0"/>
              <a:t> right or produces the best content. It is important to fact check.</a:t>
            </a:r>
          </a:p>
          <a:p>
            <a:r>
              <a:rPr lang="en-NZ" dirty="0"/>
              <a:t>It cannot replace a human’s capacity for creative pursuits and imagination.</a:t>
            </a:r>
          </a:p>
        </p:txBody>
      </p:sp>
      <p:pic>
        <p:nvPicPr>
          <p:cNvPr id="4" name="Picture 2" descr="A picture containing text&#10;&#10;Description automatically generated">
            <a:extLst>
              <a:ext uri="{FF2B5EF4-FFF2-40B4-BE49-F238E27FC236}">
                <a16:creationId xmlns:a16="http://schemas.microsoft.com/office/drawing/2014/main" id="{369C97EA-581A-EA8E-E743-0098BD3E1C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342" y="6165762"/>
            <a:ext cx="2210498" cy="6542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onnecting lines and dots illustration">
            <a:extLst>
              <a:ext uri="{FF2B5EF4-FFF2-40B4-BE49-F238E27FC236}">
                <a16:creationId xmlns:a16="http://schemas.microsoft.com/office/drawing/2014/main" id="{777EFD28-C075-37FD-EA50-8A1822860318}"/>
              </a:ext>
            </a:extLst>
          </p:cNvPr>
          <p:cNvPicPr>
            <a:picLocks noChangeAspect="1"/>
          </p:cNvPicPr>
          <p:nvPr/>
        </p:nvPicPr>
        <p:blipFill>
          <a:blip r:embed="rId3">
            <a:alphaModFix amt="35000"/>
            <a:extLst>
              <a:ext uri="{28A0092B-C50C-407E-A947-70E740481C1C}">
                <a14:useLocalDpi xmlns:a14="http://schemas.microsoft.com/office/drawing/2010/main" val="0"/>
              </a:ext>
            </a:extLst>
          </a:blip>
          <a:srcRect r="86939"/>
          <a:stretch/>
        </p:blipFill>
        <p:spPr>
          <a:xfrm>
            <a:off x="0" y="0"/>
            <a:ext cx="1492897" cy="6858000"/>
          </a:xfrm>
          <a:prstGeom prst="rect">
            <a:avLst/>
          </a:prstGeom>
        </p:spPr>
      </p:pic>
    </p:spTree>
    <p:extLst>
      <p:ext uri="{BB962C8B-B14F-4D97-AF65-F5344CB8AC3E}">
        <p14:creationId xmlns:p14="http://schemas.microsoft.com/office/powerpoint/2010/main" val="3165469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8CF1A4-688B-119F-3FA8-59BA8AB7C685}"/>
              </a:ext>
            </a:extLst>
          </p:cNvPr>
          <p:cNvSpPr/>
          <p:nvPr/>
        </p:nvSpPr>
        <p:spPr>
          <a:xfrm>
            <a:off x="177282" y="130629"/>
            <a:ext cx="11849877" cy="6587412"/>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2CB3F8D3-AEDB-CE7F-6365-CFD8FCFD42A1}"/>
              </a:ext>
            </a:extLst>
          </p:cNvPr>
          <p:cNvSpPr>
            <a:spLocks noGrp="1"/>
          </p:cNvSpPr>
          <p:nvPr>
            <p:ph type="title"/>
          </p:nvPr>
        </p:nvSpPr>
        <p:spPr>
          <a:xfrm>
            <a:off x="838200" y="139959"/>
            <a:ext cx="10515600" cy="1325563"/>
          </a:xfrm>
        </p:spPr>
        <p:txBody>
          <a:bodyPr/>
          <a:lstStyle/>
          <a:p>
            <a:pPr algn="ctr"/>
            <a:r>
              <a:rPr lang="en-NZ" dirty="0"/>
              <a:t>The Potential of </a:t>
            </a:r>
            <a:r>
              <a:rPr lang="en-NZ" dirty="0" err="1"/>
              <a:t>genAI</a:t>
            </a:r>
            <a:endParaRPr lang="en-NZ" dirty="0"/>
          </a:p>
        </p:txBody>
      </p:sp>
      <p:sp>
        <p:nvSpPr>
          <p:cNvPr id="3" name="Content Placeholder 2">
            <a:extLst>
              <a:ext uri="{FF2B5EF4-FFF2-40B4-BE49-F238E27FC236}">
                <a16:creationId xmlns:a16="http://schemas.microsoft.com/office/drawing/2014/main" id="{54C74222-B99D-31B2-0DEC-DECB0178120A}"/>
              </a:ext>
            </a:extLst>
          </p:cNvPr>
          <p:cNvSpPr>
            <a:spLocks noGrp="1"/>
          </p:cNvSpPr>
          <p:nvPr>
            <p:ph idx="1"/>
          </p:nvPr>
        </p:nvSpPr>
        <p:spPr>
          <a:xfrm>
            <a:off x="494522" y="1586204"/>
            <a:ext cx="8108302" cy="4906671"/>
          </a:xfrm>
        </p:spPr>
        <p:txBody>
          <a:bodyPr>
            <a:normAutofit/>
          </a:bodyPr>
          <a:lstStyle/>
          <a:p>
            <a:r>
              <a:rPr lang="en-NZ" dirty="0" err="1"/>
              <a:t>genAI</a:t>
            </a:r>
            <a:r>
              <a:rPr lang="en-NZ" dirty="0"/>
              <a:t> is capable of a lot and presents several opportunities for learning. For example:</a:t>
            </a:r>
          </a:p>
          <a:p>
            <a:pPr lvl="1"/>
            <a:r>
              <a:rPr lang="en-NZ" dirty="0"/>
              <a:t>Personalised learning and AI tutoring</a:t>
            </a:r>
          </a:p>
          <a:p>
            <a:pPr lvl="1"/>
            <a:r>
              <a:rPr lang="en-NZ" dirty="0"/>
              <a:t>Access to learning resources and creating unique learning materials</a:t>
            </a:r>
          </a:p>
          <a:p>
            <a:pPr lvl="1"/>
            <a:r>
              <a:rPr lang="en-NZ" dirty="0"/>
              <a:t>Efficiency in staff administrative tasks</a:t>
            </a:r>
          </a:p>
          <a:p>
            <a:pPr lvl="1"/>
            <a:r>
              <a:rPr lang="en-NZ" dirty="0"/>
              <a:t>Support for teachers’ professional practice</a:t>
            </a:r>
          </a:p>
          <a:p>
            <a:pPr lvl="1"/>
            <a:r>
              <a:rPr lang="en-NZ" dirty="0"/>
              <a:t>Engagement and motivation through activities </a:t>
            </a:r>
          </a:p>
          <a:p>
            <a:r>
              <a:rPr lang="en-NZ" dirty="0"/>
              <a:t>Beyond purposeful </a:t>
            </a:r>
            <a:r>
              <a:rPr lang="en-NZ" dirty="0" err="1"/>
              <a:t>genAI</a:t>
            </a:r>
            <a:r>
              <a:rPr lang="en-NZ" dirty="0"/>
              <a:t> learning activities, students may use it to complete homework, cheat, or do class activities for them to avoid doing work.</a:t>
            </a:r>
          </a:p>
          <a:p>
            <a:pPr lvl="1"/>
            <a:endParaRPr lang="en-NZ" dirty="0"/>
          </a:p>
          <a:p>
            <a:pPr lvl="1"/>
            <a:endParaRPr lang="en-NZ" dirty="0"/>
          </a:p>
          <a:p>
            <a:endParaRPr lang="en-NZ" dirty="0"/>
          </a:p>
        </p:txBody>
      </p:sp>
      <p:pic>
        <p:nvPicPr>
          <p:cNvPr id="7" name="Picture 6" descr="A person and a child looking at a computer screen&#10;&#10;AI-generated content may be incorrect.">
            <a:extLst>
              <a:ext uri="{FF2B5EF4-FFF2-40B4-BE49-F238E27FC236}">
                <a16:creationId xmlns:a16="http://schemas.microsoft.com/office/drawing/2014/main" id="{EEF6A7E5-9538-03FD-194B-A3C6CF4CA7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0121" y="2130521"/>
            <a:ext cx="3027357" cy="3332637"/>
          </a:xfrm>
          <a:prstGeom prst="rect">
            <a:avLst/>
          </a:prstGeom>
        </p:spPr>
      </p:pic>
    </p:spTree>
    <p:extLst>
      <p:ext uri="{BB962C8B-B14F-4D97-AF65-F5344CB8AC3E}">
        <p14:creationId xmlns:p14="http://schemas.microsoft.com/office/powerpoint/2010/main" val="4100300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xagon 4">
            <a:extLst>
              <a:ext uri="{FF2B5EF4-FFF2-40B4-BE49-F238E27FC236}">
                <a16:creationId xmlns:a16="http://schemas.microsoft.com/office/drawing/2014/main" id="{E025A2C5-424F-77EE-5EBA-9BAC2622C76B}"/>
              </a:ext>
            </a:extLst>
          </p:cNvPr>
          <p:cNvSpPr/>
          <p:nvPr/>
        </p:nvSpPr>
        <p:spPr>
          <a:xfrm>
            <a:off x="320040" y="1065738"/>
            <a:ext cx="11871960" cy="4734079"/>
          </a:xfrm>
          <a:custGeom>
            <a:avLst/>
            <a:gdLst>
              <a:gd name="connsiteX0" fmla="*/ 0 w 11871960"/>
              <a:gd name="connsiteY0" fmla="*/ 2367041 h 4734081"/>
              <a:gd name="connsiteX1" fmla="*/ 1183520 w 11871960"/>
              <a:gd name="connsiteY1" fmla="*/ 1 h 4734081"/>
              <a:gd name="connsiteX2" fmla="*/ 10688440 w 11871960"/>
              <a:gd name="connsiteY2" fmla="*/ 1 h 4734081"/>
              <a:gd name="connsiteX3" fmla="*/ 11871960 w 11871960"/>
              <a:gd name="connsiteY3" fmla="*/ 2367041 h 4734081"/>
              <a:gd name="connsiteX4" fmla="*/ 10688440 w 11871960"/>
              <a:gd name="connsiteY4" fmla="*/ 4734080 h 4734081"/>
              <a:gd name="connsiteX5" fmla="*/ 1183520 w 11871960"/>
              <a:gd name="connsiteY5" fmla="*/ 4734080 h 4734081"/>
              <a:gd name="connsiteX6" fmla="*/ 0 w 11871960"/>
              <a:gd name="connsiteY6" fmla="*/ 2367041 h 4734081"/>
              <a:gd name="connsiteX0" fmla="*/ 0 w 11871960"/>
              <a:gd name="connsiteY0" fmla="*/ 2367040 h 4734079"/>
              <a:gd name="connsiteX1" fmla="*/ 1183520 w 11871960"/>
              <a:gd name="connsiteY1" fmla="*/ 0 h 4734079"/>
              <a:gd name="connsiteX2" fmla="*/ 11858872 w 11871960"/>
              <a:gd name="connsiteY2" fmla="*/ 27432 h 4734079"/>
              <a:gd name="connsiteX3" fmla="*/ 11871960 w 11871960"/>
              <a:gd name="connsiteY3" fmla="*/ 2367040 h 4734079"/>
              <a:gd name="connsiteX4" fmla="*/ 10688440 w 11871960"/>
              <a:gd name="connsiteY4" fmla="*/ 4734079 h 4734079"/>
              <a:gd name="connsiteX5" fmla="*/ 1183520 w 11871960"/>
              <a:gd name="connsiteY5" fmla="*/ 4734079 h 4734079"/>
              <a:gd name="connsiteX6" fmla="*/ 0 w 11871960"/>
              <a:gd name="connsiteY6" fmla="*/ 2367040 h 4734079"/>
              <a:gd name="connsiteX0" fmla="*/ 0 w 11871960"/>
              <a:gd name="connsiteY0" fmla="*/ 2367040 h 4734079"/>
              <a:gd name="connsiteX1" fmla="*/ 1183520 w 11871960"/>
              <a:gd name="connsiteY1" fmla="*/ 0 h 4734079"/>
              <a:gd name="connsiteX2" fmla="*/ 11858872 w 11871960"/>
              <a:gd name="connsiteY2" fmla="*/ 27432 h 4734079"/>
              <a:gd name="connsiteX3" fmla="*/ 11871960 w 11871960"/>
              <a:gd name="connsiteY3" fmla="*/ 2367040 h 4734079"/>
              <a:gd name="connsiteX4" fmla="*/ 11858872 w 11871960"/>
              <a:gd name="connsiteY4" fmla="*/ 4724935 h 4734079"/>
              <a:gd name="connsiteX5" fmla="*/ 1183520 w 11871960"/>
              <a:gd name="connsiteY5" fmla="*/ 4734079 h 4734079"/>
              <a:gd name="connsiteX6" fmla="*/ 0 w 11871960"/>
              <a:gd name="connsiteY6" fmla="*/ 2367040 h 4734079"/>
              <a:gd name="connsiteX0" fmla="*/ 0 w 11871960"/>
              <a:gd name="connsiteY0" fmla="*/ 2367040 h 4734079"/>
              <a:gd name="connsiteX1" fmla="*/ 1183520 w 11871960"/>
              <a:gd name="connsiteY1" fmla="*/ 0 h 4734079"/>
              <a:gd name="connsiteX2" fmla="*/ 11868016 w 11871960"/>
              <a:gd name="connsiteY2" fmla="*/ 27432 h 4734079"/>
              <a:gd name="connsiteX3" fmla="*/ 11871960 w 11871960"/>
              <a:gd name="connsiteY3" fmla="*/ 2367040 h 4734079"/>
              <a:gd name="connsiteX4" fmla="*/ 11858872 w 11871960"/>
              <a:gd name="connsiteY4" fmla="*/ 4724935 h 4734079"/>
              <a:gd name="connsiteX5" fmla="*/ 1183520 w 11871960"/>
              <a:gd name="connsiteY5" fmla="*/ 4734079 h 4734079"/>
              <a:gd name="connsiteX6" fmla="*/ 0 w 11871960"/>
              <a:gd name="connsiteY6" fmla="*/ 2367040 h 4734079"/>
              <a:gd name="connsiteX0" fmla="*/ 0 w 11871960"/>
              <a:gd name="connsiteY0" fmla="*/ 2367040 h 4734079"/>
              <a:gd name="connsiteX1" fmla="*/ 1183520 w 11871960"/>
              <a:gd name="connsiteY1" fmla="*/ 0 h 4734079"/>
              <a:gd name="connsiteX2" fmla="*/ 11868016 w 11871960"/>
              <a:gd name="connsiteY2" fmla="*/ 27432 h 4734079"/>
              <a:gd name="connsiteX3" fmla="*/ 11871960 w 11871960"/>
              <a:gd name="connsiteY3" fmla="*/ 2367040 h 4734079"/>
              <a:gd name="connsiteX4" fmla="*/ 11868016 w 11871960"/>
              <a:gd name="connsiteY4" fmla="*/ 4724935 h 4734079"/>
              <a:gd name="connsiteX5" fmla="*/ 1183520 w 11871960"/>
              <a:gd name="connsiteY5" fmla="*/ 4734079 h 4734079"/>
              <a:gd name="connsiteX6" fmla="*/ 0 w 11871960"/>
              <a:gd name="connsiteY6" fmla="*/ 2367040 h 4734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71960" h="4734079">
                <a:moveTo>
                  <a:pt x="0" y="2367040"/>
                </a:moveTo>
                <a:lnTo>
                  <a:pt x="1183520" y="0"/>
                </a:lnTo>
                <a:lnTo>
                  <a:pt x="11868016" y="27432"/>
                </a:lnTo>
                <a:cubicBezTo>
                  <a:pt x="11872379" y="807301"/>
                  <a:pt x="11867597" y="1587171"/>
                  <a:pt x="11871960" y="2367040"/>
                </a:cubicBezTo>
                <a:cubicBezTo>
                  <a:pt x="11867597" y="3153005"/>
                  <a:pt x="11872379" y="3938970"/>
                  <a:pt x="11868016" y="4724935"/>
                </a:cubicBezTo>
                <a:lnTo>
                  <a:pt x="1183520" y="4734079"/>
                </a:lnTo>
                <a:lnTo>
                  <a:pt x="0" y="2367040"/>
                </a:lnTo>
                <a:close/>
              </a:path>
            </a:pathLst>
          </a:cu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C21D7495-2675-0163-E26E-C89C42B7812D}"/>
              </a:ext>
            </a:extLst>
          </p:cNvPr>
          <p:cNvSpPr>
            <a:spLocks noGrp="1"/>
          </p:cNvSpPr>
          <p:nvPr>
            <p:ph type="title"/>
          </p:nvPr>
        </p:nvSpPr>
        <p:spPr>
          <a:xfrm>
            <a:off x="1676400" y="930028"/>
            <a:ext cx="10515600" cy="1325563"/>
          </a:xfrm>
        </p:spPr>
        <p:txBody>
          <a:bodyPr/>
          <a:lstStyle/>
          <a:p>
            <a:r>
              <a:rPr lang="en-NZ" cap="none" dirty="0"/>
              <a:t>Discussion</a:t>
            </a:r>
            <a:endParaRPr lang="en-NZ" dirty="0"/>
          </a:p>
        </p:txBody>
      </p:sp>
      <p:sp>
        <p:nvSpPr>
          <p:cNvPr id="3" name="Content Placeholder 2">
            <a:extLst>
              <a:ext uri="{FF2B5EF4-FFF2-40B4-BE49-F238E27FC236}">
                <a16:creationId xmlns:a16="http://schemas.microsoft.com/office/drawing/2014/main" id="{C6BA34B5-8896-46B4-E2CA-74E58FB4D540}"/>
              </a:ext>
            </a:extLst>
          </p:cNvPr>
          <p:cNvSpPr>
            <a:spLocks noGrp="1"/>
          </p:cNvSpPr>
          <p:nvPr>
            <p:ph idx="1"/>
          </p:nvPr>
        </p:nvSpPr>
        <p:spPr>
          <a:xfrm>
            <a:off x="1371599" y="2301519"/>
            <a:ext cx="7260337" cy="3870682"/>
          </a:xfrm>
        </p:spPr>
        <p:txBody>
          <a:bodyPr>
            <a:normAutofit/>
          </a:bodyPr>
          <a:lstStyle/>
          <a:p>
            <a:pPr marL="457200" indent="-457200">
              <a:buFont typeface="+mj-lt"/>
              <a:buAutoNum type="arabicPeriod"/>
            </a:pPr>
            <a:r>
              <a:rPr lang="en-NZ" sz="2400" dirty="0"/>
              <a:t>In what ways do you and your colleagues use </a:t>
            </a:r>
            <a:r>
              <a:rPr lang="en-NZ" sz="2400" dirty="0" err="1"/>
              <a:t>genAI</a:t>
            </a:r>
            <a:r>
              <a:rPr lang="en-NZ" sz="2400" dirty="0"/>
              <a:t> (such as ChatGPT) in classroom activities?</a:t>
            </a:r>
          </a:p>
          <a:p>
            <a:pPr marL="457200" indent="-457200">
              <a:buFont typeface="+mj-lt"/>
              <a:buAutoNum type="arabicPeriod"/>
            </a:pPr>
            <a:r>
              <a:rPr lang="en-NZ" sz="2400" dirty="0"/>
              <a:t>In ways do students use </a:t>
            </a:r>
            <a:r>
              <a:rPr lang="en-NZ" sz="2400" dirty="0" err="1"/>
              <a:t>genAI</a:t>
            </a:r>
            <a:r>
              <a:rPr lang="en-NZ" sz="2400" dirty="0"/>
              <a:t> during school?</a:t>
            </a:r>
          </a:p>
          <a:p>
            <a:pPr marL="457200" indent="-457200">
              <a:buFont typeface="+mj-lt"/>
              <a:buAutoNum type="arabicPeriod"/>
            </a:pPr>
            <a:r>
              <a:rPr lang="en-NZ" sz="2400" dirty="0"/>
              <a:t>Is </a:t>
            </a:r>
            <a:r>
              <a:rPr lang="en-NZ" sz="2400" dirty="0" err="1"/>
              <a:t>genAI</a:t>
            </a:r>
            <a:r>
              <a:rPr lang="en-NZ" sz="2400" dirty="0"/>
              <a:t> used in inappropriate ways, such as for cheating or cutting corners?</a:t>
            </a:r>
          </a:p>
          <a:p>
            <a:pPr marL="0" indent="0">
              <a:buNone/>
            </a:pPr>
            <a:endParaRPr lang="en-NZ" sz="2400" dirty="0"/>
          </a:p>
          <a:p>
            <a:pPr marL="0" indent="0">
              <a:buNone/>
            </a:pPr>
            <a:r>
              <a:rPr lang="en-NZ" sz="2400" dirty="0"/>
              <a:t>Discuss in small groups or pairs.</a:t>
            </a:r>
          </a:p>
        </p:txBody>
      </p:sp>
      <p:pic>
        <p:nvPicPr>
          <p:cNvPr id="1026" name="Picture 2" descr="ChatGPT - Simple English Wikipedia, the free encyclopedia">
            <a:extLst>
              <a:ext uri="{FF2B5EF4-FFF2-40B4-BE49-F238E27FC236}">
                <a16:creationId xmlns:a16="http://schemas.microsoft.com/office/drawing/2014/main" id="{909801E0-DC49-CF57-072B-B8328CEE15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7707" y="2255591"/>
            <a:ext cx="2024253" cy="202425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 picture containing text&#10;&#10;Description automatically generated">
            <a:extLst>
              <a:ext uri="{FF2B5EF4-FFF2-40B4-BE49-F238E27FC236}">
                <a16:creationId xmlns:a16="http://schemas.microsoft.com/office/drawing/2014/main" id="{503F717E-0DC6-33D8-336B-6E2D81FF06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 y="5993760"/>
            <a:ext cx="2455405" cy="726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593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17E6E-E6A1-5E60-8FB3-F985A184B482}"/>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A8BFF735-1CC2-5664-AE50-8CFD36A63489}"/>
              </a:ext>
            </a:extLst>
          </p:cNvPr>
          <p:cNvSpPr/>
          <p:nvPr/>
        </p:nvSpPr>
        <p:spPr>
          <a:xfrm>
            <a:off x="1787238" y="365125"/>
            <a:ext cx="9566561" cy="5643100"/>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EFE97303-47A1-6EBE-6E84-8FEBBA701622}"/>
              </a:ext>
            </a:extLst>
          </p:cNvPr>
          <p:cNvSpPr>
            <a:spLocks noGrp="1"/>
          </p:cNvSpPr>
          <p:nvPr>
            <p:ph type="title"/>
          </p:nvPr>
        </p:nvSpPr>
        <p:spPr>
          <a:xfrm>
            <a:off x="1787238" y="365125"/>
            <a:ext cx="9566562" cy="1325563"/>
          </a:xfrm>
        </p:spPr>
        <p:txBody>
          <a:bodyPr/>
          <a:lstStyle/>
          <a:p>
            <a:r>
              <a:rPr lang="en-NZ" dirty="0"/>
              <a:t>The Risks of </a:t>
            </a:r>
            <a:r>
              <a:rPr lang="en-NZ" dirty="0" err="1"/>
              <a:t>genAI</a:t>
            </a:r>
            <a:endParaRPr lang="en-NZ" dirty="0"/>
          </a:p>
        </p:txBody>
      </p:sp>
      <p:sp>
        <p:nvSpPr>
          <p:cNvPr id="3" name="Content Placeholder 2">
            <a:extLst>
              <a:ext uri="{FF2B5EF4-FFF2-40B4-BE49-F238E27FC236}">
                <a16:creationId xmlns:a16="http://schemas.microsoft.com/office/drawing/2014/main" id="{A9FECA32-7CD5-6025-5F08-2AEEE5CF9C54}"/>
              </a:ext>
            </a:extLst>
          </p:cNvPr>
          <p:cNvSpPr>
            <a:spLocks noGrp="1"/>
          </p:cNvSpPr>
          <p:nvPr>
            <p:ph idx="1"/>
          </p:nvPr>
        </p:nvSpPr>
        <p:spPr>
          <a:xfrm>
            <a:off x="1787238" y="1825625"/>
            <a:ext cx="9566561" cy="4351338"/>
          </a:xfrm>
        </p:spPr>
        <p:txBody>
          <a:bodyPr>
            <a:normAutofit/>
          </a:bodyPr>
          <a:lstStyle/>
          <a:p>
            <a:r>
              <a:rPr lang="en-NZ" dirty="0"/>
              <a:t>While </a:t>
            </a:r>
            <a:r>
              <a:rPr lang="en-NZ" dirty="0" err="1"/>
              <a:t>genAI</a:t>
            </a:r>
            <a:r>
              <a:rPr lang="en-NZ" dirty="0"/>
              <a:t> opens learning up to innovative new opportunities, there are also numerous risks that need to be accounted for. </a:t>
            </a:r>
          </a:p>
          <a:p>
            <a:r>
              <a:rPr lang="en-NZ" dirty="0"/>
              <a:t>This includes issues of misuse (e.g. cheating, dependence on technology) and safety (e.g. sharing private information).</a:t>
            </a:r>
          </a:p>
          <a:p>
            <a:r>
              <a:rPr lang="en-NZ" dirty="0"/>
              <a:t>To capitalise on the benefits of </a:t>
            </a:r>
            <a:r>
              <a:rPr lang="en-NZ" dirty="0" err="1"/>
              <a:t>genAI</a:t>
            </a:r>
            <a:r>
              <a:rPr lang="en-NZ" dirty="0"/>
              <a:t>, schools need to educate students on proper AI use</a:t>
            </a:r>
          </a:p>
        </p:txBody>
      </p:sp>
      <p:pic>
        <p:nvPicPr>
          <p:cNvPr id="4" name="Picture 2" descr="A picture containing text&#10;&#10;Description automatically generated">
            <a:extLst>
              <a:ext uri="{FF2B5EF4-FFF2-40B4-BE49-F238E27FC236}">
                <a16:creationId xmlns:a16="http://schemas.microsoft.com/office/drawing/2014/main" id="{8A90944F-336C-10EE-13BD-0E818DD6BF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342" y="6165762"/>
            <a:ext cx="2210498" cy="6542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onnecting lines and dots illustration">
            <a:extLst>
              <a:ext uri="{FF2B5EF4-FFF2-40B4-BE49-F238E27FC236}">
                <a16:creationId xmlns:a16="http://schemas.microsoft.com/office/drawing/2014/main" id="{3722A396-A539-BEF4-5664-6104E23B9E75}"/>
              </a:ext>
            </a:extLst>
          </p:cNvPr>
          <p:cNvPicPr>
            <a:picLocks noChangeAspect="1"/>
          </p:cNvPicPr>
          <p:nvPr/>
        </p:nvPicPr>
        <p:blipFill>
          <a:blip r:embed="rId3">
            <a:alphaModFix amt="35000"/>
            <a:extLst>
              <a:ext uri="{28A0092B-C50C-407E-A947-70E740481C1C}">
                <a14:useLocalDpi xmlns:a14="http://schemas.microsoft.com/office/drawing/2010/main" val="0"/>
              </a:ext>
            </a:extLst>
          </a:blip>
          <a:srcRect r="86939"/>
          <a:stretch/>
        </p:blipFill>
        <p:spPr>
          <a:xfrm>
            <a:off x="0" y="0"/>
            <a:ext cx="1492897" cy="6858000"/>
          </a:xfrm>
          <a:prstGeom prst="rect">
            <a:avLst/>
          </a:prstGeom>
        </p:spPr>
      </p:pic>
    </p:spTree>
    <p:extLst>
      <p:ext uri="{BB962C8B-B14F-4D97-AF65-F5344CB8AC3E}">
        <p14:creationId xmlns:p14="http://schemas.microsoft.com/office/powerpoint/2010/main" val="3392161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3C6C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B4901-72EF-FBBE-28DA-5F329AED8763}"/>
              </a:ext>
            </a:extLst>
          </p:cNvPr>
          <p:cNvSpPr>
            <a:spLocks noGrp="1"/>
          </p:cNvSpPr>
          <p:nvPr>
            <p:ph type="title"/>
          </p:nvPr>
        </p:nvSpPr>
        <p:spPr/>
        <p:txBody>
          <a:bodyPr>
            <a:normAutofit/>
          </a:bodyPr>
          <a:lstStyle/>
          <a:p>
            <a:pPr algn="ctr"/>
            <a:r>
              <a:rPr lang="en-NZ" sz="5400" dirty="0">
                <a:solidFill>
                  <a:schemeClr val="tx1"/>
                </a:solidFill>
              </a:rPr>
              <a:t>Mitigating Risk</a:t>
            </a:r>
          </a:p>
        </p:txBody>
      </p:sp>
      <p:pic>
        <p:nvPicPr>
          <p:cNvPr id="9" name="Picture 8" descr="A cartoon of a person holding a shield&#10;&#10;AI-generated content may be incorrect.">
            <a:extLst>
              <a:ext uri="{FF2B5EF4-FFF2-40B4-BE49-F238E27FC236}">
                <a16:creationId xmlns:a16="http://schemas.microsoft.com/office/drawing/2014/main" id="{8F196D3C-1DDF-B3F0-0237-95D3E5D1A3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2517" y="3242198"/>
            <a:ext cx="1874682" cy="2209992"/>
          </a:xfrm>
          <a:prstGeom prst="rect">
            <a:avLst/>
          </a:prstGeom>
        </p:spPr>
      </p:pic>
      <p:sp>
        <p:nvSpPr>
          <p:cNvPr id="10" name="TextBox 9">
            <a:extLst>
              <a:ext uri="{FF2B5EF4-FFF2-40B4-BE49-F238E27FC236}">
                <a16:creationId xmlns:a16="http://schemas.microsoft.com/office/drawing/2014/main" id="{DE725D93-AD77-8DE6-4860-BE57044E1C2B}"/>
              </a:ext>
            </a:extLst>
          </p:cNvPr>
          <p:cNvSpPr txBox="1"/>
          <p:nvPr/>
        </p:nvSpPr>
        <p:spPr>
          <a:xfrm>
            <a:off x="1669703" y="2846347"/>
            <a:ext cx="2692958" cy="369332"/>
          </a:xfrm>
          <a:prstGeom prst="rect">
            <a:avLst/>
          </a:prstGeom>
          <a:solidFill>
            <a:schemeClr val="accent6">
              <a:lumMod val="50000"/>
            </a:schemeClr>
          </a:solidFill>
          <a:effectLst>
            <a:softEdge rad="12700"/>
          </a:effectLst>
        </p:spPr>
        <p:txBody>
          <a:bodyPr wrap="square" rtlCol="0">
            <a:spAutoFit/>
          </a:bodyPr>
          <a:lstStyle/>
          <a:p>
            <a:pPr algn="ctr"/>
            <a:r>
              <a:rPr lang="en-NZ" dirty="0">
                <a:solidFill>
                  <a:schemeClr val="bg1"/>
                </a:solidFill>
                <a:latin typeface="Congenial Black" panose="020F0502020204030204" pitchFamily="2" charset="0"/>
                <a:ea typeface="ADLaM Display" panose="020F0502020204030204" pitchFamily="2" charset="0"/>
                <a:cs typeface="ADLaM Display" panose="020F0502020204030204" pitchFamily="2" charset="0"/>
              </a:rPr>
              <a:t>Personalised learning</a:t>
            </a:r>
          </a:p>
        </p:txBody>
      </p:sp>
      <p:sp>
        <p:nvSpPr>
          <p:cNvPr id="11" name="TextBox 10">
            <a:extLst>
              <a:ext uri="{FF2B5EF4-FFF2-40B4-BE49-F238E27FC236}">
                <a16:creationId xmlns:a16="http://schemas.microsoft.com/office/drawing/2014/main" id="{364801E5-B56B-BEA0-9EBA-3C115BD17F7D}"/>
              </a:ext>
            </a:extLst>
          </p:cNvPr>
          <p:cNvSpPr txBox="1"/>
          <p:nvPr/>
        </p:nvSpPr>
        <p:spPr>
          <a:xfrm>
            <a:off x="604577" y="3549392"/>
            <a:ext cx="2692958" cy="369332"/>
          </a:xfrm>
          <a:prstGeom prst="rect">
            <a:avLst/>
          </a:prstGeom>
          <a:solidFill>
            <a:schemeClr val="accent6">
              <a:lumMod val="50000"/>
            </a:schemeClr>
          </a:solidFill>
          <a:effectLst>
            <a:softEdge rad="12700"/>
          </a:effectLst>
        </p:spPr>
        <p:txBody>
          <a:bodyPr wrap="square" rtlCol="0">
            <a:spAutoFit/>
          </a:bodyPr>
          <a:lstStyle/>
          <a:p>
            <a:pPr algn="ctr"/>
            <a:r>
              <a:rPr lang="en-NZ" dirty="0">
                <a:solidFill>
                  <a:schemeClr val="bg1"/>
                </a:solidFill>
                <a:latin typeface="Congenial Black" panose="020F0502020204030204" pitchFamily="2" charset="0"/>
                <a:ea typeface="ADLaM Display" panose="020F0502020204030204" pitchFamily="2" charset="0"/>
                <a:cs typeface="ADLaM Display" panose="020F0502020204030204" pitchFamily="2" charset="0"/>
              </a:rPr>
              <a:t>Self-directed learning</a:t>
            </a:r>
          </a:p>
        </p:txBody>
      </p:sp>
      <p:sp>
        <p:nvSpPr>
          <p:cNvPr id="12" name="TextBox 11">
            <a:extLst>
              <a:ext uri="{FF2B5EF4-FFF2-40B4-BE49-F238E27FC236}">
                <a16:creationId xmlns:a16="http://schemas.microsoft.com/office/drawing/2014/main" id="{02057E0E-2BFB-2F23-4B9C-554F438CA7F7}"/>
              </a:ext>
            </a:extLst>
          </p:cNvPr>
          <p:cNvSpPr txBox="1"/>
          <p:nvPr/>
        </p:nvSpPr>
        <p:spPr>
          <a:xfrm>
            <a:off x="1310678" y="4932025"/>
            <a:ext cx="2692958" cy="646331"/>
          </a:xfrm>
          <a:prstGeom prst="rect">
            <a:avLst/>
          </a:prstGeom>
          <a:solidFill>
            <a:schemeClr val="accent6">
              <a:lumMod val="50000"/>
            </a:schemeClr>
          </a:solidFill>
          <a:effectLst>
            <a:softEdge rad="12700"/>
          </a:effectLst>
        </p:spPr>
        <p:txBody>
          <a:bodyPr wrap="square" rtlCol="0">
            <a:spAutoFit/>
          </a:bodyPr>
          <a:lstStyle/>
          <a:p>
            <a:pPr algn="ctr"/>
            <a:r>
              <a:rPr lang="en-NZ" dirty="0">
                <a:solidFill>
                  <a:schemeClr val="bg1"/>
                </a:solidFill>
                <a:latin typeface="Congenial Black" panose="020F0502020204030204" pitchFamily="2" charset="0"/>
                <a:ea typeface="ADLaM Display" panose="020F0502020204030204" pitchFamily="2" charset="0"/>
                <a:cs typeface="ADLaM Display" panose="020F0502020204030204" pitchFamily="2" charset="0"/>
              </a:rPr>
              <a:t>Improved access to learning resources</a:t>
            </a:r>
          </a:p>
        </p:txBody>
      </p:sp>
      <p:sp>
        <p:nvSpPr>
          <p:cNvPr id="13" name="TextBox 12">
            <a:extLst>
              <a:ext uri="{FF2B5EF4-FFF2-40B4-BE49-F238E27FC236}">
                <a16:creationId xmlns:a16="http://schemas.microsoft.com/office/drawing/2014/main" id="{7306271E-B8D4-326D-DCE2-D59AFDD2445C}"/>
              </a:ext>
            </a:extLst>
          </p:cNvPr>
          <p:cNvSpPr txBox="1"/>
          <p:nvPr/>
        </p:nvSpPr>
        <p:spPr>
          <a:xfrm>
            <a:off x="323224" y="5800584"/>
            <a:ext cx="2692958" cy="646331"/>
          </a:xfrm>
          <a:prstGeom prst="rect">
            <a:avLst/>
          </a:prstGeom>
          <a:solidFill>
            <a:schemeClr val="accent6">
              <a:lumMod val="50000"/>
            </a:schemeClr>
          </a:solidFill>
          <a:effectLst>
            <a:softEdge rad="12700"/>
          </a:effectLst>
        </p:spPr>
        <p:txBody>
          <a:bodyPr wrap="square" rtlCol="0">
            <a:spAutoFit/>
          </a:bodyPr>
          <a:lstStyle/>
          <a:p>
            <a:pPr algn="ctr"/>
            <a:r>
              <a:rPr lang="en-NZ" dirty="0">
                <a:solidFill>
                  <a:schemeClr val="bg1"/>
                </a:solidFill>
                <a:latin typeface="Congenial Black" panose="020F0502020204030204" pitchFamily="2" charset="0"/>
                <a:ea typeface="ADLaM Display" panose="020F0502020204030204" pitchFamily="2" charset="0"/>
                <a:cs typeface="ADLaM Display" panose="020F0502020204030204" pitchFamily="2" charset="0"/>
              </a:rPr>
              <a:t>Creative learning and artistic motivation</a:t>
            </a:r>
          </a:p>
        </p:txBody>
      </p:sp>
      <p:sp>
        <p:nvSpPr>
          <p:cNvPr id="14" name="TextBox 13">
            <a:extLst>
              <a:ext uri="{FF2B5EF4-FFF2-40B4-BE49-F238E27FC236}">
                <a16:creationId xmlns:a16="http://schemas.microsoft.com/office/drawing/2014/main" id="{673E7296-1DBE-DB3A-0247-93791A386508}"/>
              </a:ext>
            </a:extLst>
          </p:cNvPr>
          <p:cNvSpPr txBox="1"/>
          <p:nvPr/>
        </p:nvSpPr>
        <p:spPr>
          <a:xfrm>
            <a:off x="341645" y="2272802"/>
            <a:ext cx="2692958" cy="369332"/>
          </a:xfrm>
          <a:prstGeom prst="rect">
            <a:avLst/>
          </a:prstGeom>
          <a:solidFill>
            <a:schemeClr val="accent6">
              <a:lumMod val="50000"/>
            </a:schemeClr>
          </a:solidFill>
          <a:effectLst>
            <a:softEdge rad="12700"/>
          </a:effectLst>
        </p:spPr>
        <p:txBody>
          <a:bodyPr wrap="square" rtlCol="0">
            <a:spAutoFit/>
          </a:bodyPr>
          <a:lstStyle/>
          <a:p>
            <a:pPr algn="ctr"/>
            <a:r>
              <a:rPr lang="en-NZ" dirty="0">
                <a:solidFill>
                  <a:schemeClr val="bg1"/>
                </a:solidFill>
                <a:latin typeface="Congenial Black" panose="020F0502020204030204" pitchFamily="2" charset="0"/>
                <a:ea typeface="ADLaM Display" panose="020F0502020204030204" pitchFamily="2" charset="0"/>
                <a:cs typeface="ADLaM Display" panose="020F0502020204030204" pitchFamily="2" charset="0"/>
              </a:rPr>
              <a:t>Enhanced engagement</a:t>
            </a:r>
          </a:p>
        </p:txBody>
      </p:sp>
      <p:sp>
        <p:nvSpPr>
          <p:cNvPr id="15" name="TextBox 14">
            <a:extLst>
              <a:ext uri="{FF2B5EF4-FFF2-40B4-BE49-F238E27FC236}">
                <a16:creationId xmlns:a16="http://schemas.microsoft.com/office/drawing/2014/main" id="{3528EDE7-6148-7D85-762B-A8320045C539}"/>
              </a:ext>
            </a:extLst>
          </p:cNvPr>
          <p:cNvSpPr txBox="1"/>
          <p:nvPr/>
        </p:nvSpPr>
        <p:spPr>
          <a:xfrm>
            <a:off x="2797835" y="4128072"/>
            <a:ext cx="2242251" cy="646331"/>
          </a:xfrm>
          <a:prstGeom prst="rect">
            <a:avLst/>
          </a:prstGeom>
          <a:solidFill>
            <a:schemeClr val="accent6">
              <a:lumMod val="50000"/>
            </a:schemeClr>
          </a:solidFill>
          <a:effectLst>
            <a:softEdge rad="12700"/>
          </a:effectLst>
        </p:spPr>
        <p:txBody>
          <a:bodyPr wrap="square" rtlCol="0">
            <a:spAutoFit/>
          </a:bodyPr>
          <a:lstStyle/>
          <a:p>
            <a:pPr algn="ctr"/>
            <a:r>
              <a:rPr lang="en-NZ" dirty="0">
                <a:solidFill>
                  <a:schemeClr val="bg1"/>
                </a:solidFill>
                <a:latin typeface="Congenial Black" panose="020F0502020204030204" pitchFamily="2" charset="0"/>
                <a:ea typeface="ADLaM Display" panose="020F0502020204030204" pitchFamily="2" charset="0"/>
                <a:cs typeface="ADLaM Display" panose="020F0502020204030204" pitchFamily="2" charset="0"/>
              </a:rPr>
              <a:t>Fun, novel learning activities</a:t>
            </a:r>
          </a:p>
        </p:txBody>
      </p:sp>
      <p:sp>
        <p:nvSpPr>
          <p:cNvPr id="16" name="TextBox 15">
            <a:extLst>
              <a:ext uri="{FF2B5EF4-FFF2-40B4-BE49-F238E27FC236}">
                <a16:creationId xmlns:a16="http://schemas.microsoft.com/office/drawing/2014/main" id="{5D93369F-94BA-8D45-6BC1-0BB7AE863B6C}"/>
              </a:ext>
            </a:extLst>
          </p:cNvPr>
          <p:cNvSpPr txBox="1"/>
          <p:nvPr/>
        </p:nvSpPr>
        <p:spPr>
          <a:xfrm>
            <a:off x="3297535" y="1756161"/>
            <a:ext cx="2423327" cy="923330"/>
          </a:xfrm>
          <a:prstGeom prst="rect">
            <a:avLst/>
          </a:prstGeom>
          <a:solidFill>
            <a:schemeClr val="accent6">
              <a:lumMod val="50000"/>
            </a:schemeClr>
          </a:solidFill>
          <a:effectLst>
            <a:softEdge rad="12700"/>
          </a:effectLst>
        </p:spPr>
        <p:txBody>
          <a:bodyPr wrap="square" rtlCol="0">
            <a:spAutoFit/>
          </a:bodyPr>
          <a:lstStyle/>
          <a:p>
            <a:pPr algn="ctr"/>
            <a:r>
              <a:rPr lang="en-NZ" dirty="0">
                <a:solidFill>
                  <a:schemeClr val="bg1"/>
                </a:solidFill>
                <a:latin typeface="Congenial Black" panose="020F0502020204030204" pitchFamily="2" charset="0"/>
                <a:ea typeface="ADLaM Display" panose="020F0502020204030204" pitchFamily="2" charset="0"/>
                <a:cs typeface="ADLaM Display" panose="020F0502020204030204" pitchFamily="2" charset="0"/>
              </a:rPr>
              <a:t>Streamlined lesson planning and administration</a:t>
            </a:r>
          </a:p>
        </p:txBody>
      </p:sp>
      <p:sp>
        <p:nvSpPr>
          <p:cNvPr id="17" name="TextBox 16">
            <a:extLst>
              <a:ext uri="{FF2B5EF4-FFF2-40B4-BE49-F238E27FC236}">
                <a16:creationId xmlns:a16="http://schemas.microsoft.com/office/drawing/2014/main" id="{6F7A9746-4EB2-13D0-3500-CD964F91AD37}"/>
              </a:ext>
            </a:extLst>
          </p:cNvPr>
          <p:cNvSpPr txBox="1"/>
          <p:nvPr/>
        </p:nvSpPr>
        <p:spPr>
          <a:xfrm>
            <a:off x="126649" y="4140952"/>
            <a:ext cx="2368059" cy="646331"/>
          </a:xfrm>
          <a:prstGeom prst="rect">
            <a:avLst/>
          </a:prstGeom>
          <a:solidFill>
            <a:schemeClr val="accent6">
              <a:lumMod val="50000"/>
            </a:schemeClr>
          </a:solidFill>
          <a:effectLst>
            <a:softEdge rad="12700"/>
          </a:effectLst>
        </p:spPr>
        <p:txBody>
          <a:bodyPr wrap="square" rtlCol="0">
            <a:spAutoFit/>
          </a:bodyPr>
          <a:lstStyle/>
          <a:p>
            <a:pPr algn="ctr"/>
            <a:r>
              <a:rPr lang="en-NZ" dirty="0">
                <a:solidFill>
                  <a:schemeClr val="bg1"/>
                </a:solidFill>
                <a:latin typeface="Congenial Black" panose="020F0502020204030204" pitchFamily="2" charset="0"/>
                <a:ea typeface="ADLaM Display" panose="020F0502020204030204" pitchFamily="2" charset="0"/>
                <a:cs typeface="ADLaM Display" panose="020F0502020204030204" pitchFamily="2" charset="0"/>
              </a:rPr>
              <a:t>Cross-disciplinary support</a:t>
            </a:r>
          </a:p>
        </p:txBody>
      </p:sp>
      <p:sp>
        <p:nvSpPr>
          <p:cNvPr id="18" name="TextBox 17">
            <a:extLst>
              <a:ext uri="{FF2B5EF4-FFF2-40B4-BE49-F238E27FC236}">
                <a16:creationId xmlns:a16="http://schemas.microsoft.com/office/drawing/2014/main" id="{A2C910FF-5574-ADBE-8510-88CBF8C826D8}"/>
              </a:ext>
            </a:extLst>
          </p:cNvPr>
          <p:cNvSpPr txBox="1"/>
          <p:nvPr/>
        </p:nvSpPr>
        <p:spPr>
          <a:xfrm>
            <a:off x="3249806" y="6014898"/>
            <a:ext cx="2518784" cy="646331"/>
          </a:xfrm>
          <a:prstGeom prst="rect">
            <a:avLst/>
          </a:prstGeom>
          <a:solidFill>
            <a:schemeClr val="accent6">
              <a:lumMod val="50000"/>
            </a:schemeClr>
          </a:solidFill>
          <a:effectLst>
            <a:softEdge rad="12700"/>
          </a:effectLst>
        </p:spPr>
        <p:txBody>
          <a:bodyPr wrap="square" rtlCol="0">
            <a:spAutoFit/>
          </a:bodyPr>
          <a:lstStyle/>
          <a:p>
            <a:pPr algn="ctr"/>
            <a:r>
              <a:rPr lang="en-NZ" dirty="0">
                <a:solidFill>
                  <a:schemeClr val="bg1"/>
                </a:solidFill>
                <a:latin typeface="Congenial Black" panose="020F0502020204030204" pitchFamily="2" charset="0"/>
                <a:ea typeface="ADLaM Display" panose="020F0502020204030204" pitchFamily="2" charset="0"/>
                <a:cs typeface="ADLaM Display" panose="020F0502020204030204" pitchFamily="2" charset="0"/>
              </a:rPr>
              <a:t>Supporting different learning needs</a:t>
            </a:r>
          </a:p>
        </p:txBody>
      </p:sp>
      <p:sp>
        <p:nvSpPr>
          <p:cNvPr id="19" name="TextBox 18">
            <a:extLst>
              <a:ext uri="{FF2B5EF4-FFF2-40B4-BE49-F238E27FC236}">
                <a16:creationId xmlns:a16="http://schemas.microsoft.com/office/drawing/2014/main" id="{09A33246-64A1-FDDB-4183-68E154347DFF}"/>
              </a:ext>
            </a:extLst>
          </p:cNvPr>
          <p:cNvSpPr txBox="1"/>
          <p:nvPr/>
        </p:nvSpPr>
        <p:spPr>
          <a:xfrm>
            <a:off x="7027150" y="1866900"/>
            <a:ext cx="2528832" cy="646331"/>
          </a:xfrm>
          <a:prstGeom prst="rect">
            <a:avLst/>
          </a:prstGeom>
          <a:solidFill>
            <a:srgbClr val="9A0A0D"/>
          </a:solidFill>
        </p:spPr>
        <p:txBody>
          <a:bodyPr wrap="square" rtlCol="0">
            <a:spAutoFit/>
          </a:bodyPr>
          <a:lstStyle/>
          <a:p>
            <a:pPr algn="ctr"/>
            <a:r>
              <a:rPr lang="en-NZ" dirty="0">
                <a:solidFill>
                  <a:schemeClr val="bg1"/>
                </a:solidFill>
                <a:latin typeface="Georgia" panose="02040502050405020303" pitchFamily="18" charset="0"/>
                <a:ea typeface="ADLaM Display" panose="020F0502020204030204" pitchFamily="2" charset="0"/>
                <a:cs typeface="ADLaM Display" panose="020F0502020204030204" pitchFamily="2" charset="0"/>
              </a:rPr>
              <a:t>Inadequate accuracy and reliability</a:t>
            </a:r>
          </a:p>
        </p:txBody>
      </p:sp>
      <p:sp>
        <p:nvSpPr>
          <p:cNvPr id="20" name="TextBox 19">
            <a:extLst>
              <a:ext uri="{FF2B5EF4-FFF2-40B4-BE49-F238E27FC236}">
                <a16:creationId xmlns:a16="http://schemas.microsoft.com/office/drawing/2014/main" id="{B5A82608-B17D-65E2-854E-0DBC2F56D38C}"/>
              </a:ext>
            </a:extLst>
          </p:cNvPr>
          <p:cNvSpPr txBox="1"/>
          <p:nvPr/>
        </p:nvSpPr>
        <p:spPr>
          <a:xfrm>
            <a:off x="8720327" y="2754868"/>
            <a:ext cx="3004422" cy="369332"/>
          </a:xfrm>
          <a:prstGeom prst="rect">
            <a:avLst/>
          </a:prstGeom>
          <a:solidFill>
            <a:srgbClr val="9A0A0D"/>
          </a:solidFill>
        </p:spPr>
        <p:txBody>
          <a:bodyPr wrap="square" rtlCol="0">
            <a:spAutoFit/>
          </a:bodyPr>
          <a:lstStyle/>
          <a:p>
            <a:pPr algn="ctr"/>
            <a:r>
              <a:rPr lang="en-NZ" dirty="0">
                <a:solidFill>
                  <a:schemeClr val="bg1"/>
                </a:solidFill>
                <a:latin typeface="Georgia" panose="02040502050405020303" pitchFamily="18" charset="0"/>
                <a:ea typeface="ADLaM Display" panose="020F0502020204030204" pitchFamily="2" charset="0"/>
                <a:cs typeface="ADLaM Display" panose="020F0502020204030204" pitchFamily="2" charset="0"/>
              </a:rPr>
              <a:t>Inhibited critical thinking</a:t>
            </a:r>
          </a:p>
        </p:txBody>
      </p:sp>
      <p:sp>
        <p:nvSpPr>
          <p:cNvPr id="21" name="TextBox 20">
            <a:extLst>
              <a:ext uri="{FF2B5EF4-FFF2-40B4-BE49-F238E27FC236}">
                <a16:creationId xmlns:a16="http://schemas.microsoft.com/office/drawing/2014/main" id="{CC77420E-3CB4-BCD1-08E8-8C53408FB777}"/>
              </a:ext>
            </a:extLst>
          </p:cNvPr>
          <p:cNvSpPr txBox="1"/>
          <p:nvPr/>
        </p:nvSpPr>
        <p:spPr>
          <a:xfrm>
            <a:off x="6967935" y="3365837"/>
            <a:ext cx="2528832" cy="369332"/>
          </a:xfrm>
          <a:prstGeom prst="rect">
            <a:avLst/>
          </a:prstGeom>
          <a:solidFill>
            <a:srgbClr val="9A0A0D"/>
          </a:solidFill>
        </p:spPr>
        <p:txBody>
          <a:bodyPr wrap="square" rtlCol="0">
            <a:spAutoFit/>
          </a:bodyPr>
          <a:lstStyle/>
          <a:p>
            <a:pPr algn="ctr"/>
            <a:r>
              <a:rPr lang="en-NZ" dirty="0">
                <a:solidFill>
                  <a:schemeClr val="bg1"/>
                </a:solidFill>
                <a:latin typeface="Georgia" panose="02040502050405020303" pitchFamily="18" charset="0"/>
                <a:ea typeface="ADLaM Display" panose="020F0502020204030204" pitchFamily="2" charset="0"/>
                <a:cs typeface="ADLaM Display" panose="020F0502020204030204" pitchFamily="2" charset="0"/>
              </a:rPr>
              <a:t>Equity concerns</a:t>
            </a:r>
          </a:p>
        </p:txBody>
      </p:sp>
      <p:sp>
        <p:nvSpPr>
          <p:cNvPr id="22" name="TextBox 21">
            <a:extLst>
              <a:ext uri="{FF2B5EF4-FFF2-40B4-BE49-F238E27FC236}">
                <a16:creationId xmlns:a16="http://schemas.microsoft.com/office/drawing/2014/main" id="{618FD60A-DB49-593A-6DBA-7F345EB694C2}"/>
              </a:ext>
            </a:extLst>
          </p:cNvPr>
          <p:cNvSpPr txBox="1"/>
          <p:nvPr/>
        </p:nvSpPr>
        <p:spPr>
          <a:xfrm>
            <a:off x="9712741" y="3429000"/>
            <a:ext cx="1874682" cy="646331"/>
          </a:xfrm>
          <a:prstGeom prst="rect">
            <a:avLst/>
          </a:prstGeom>
          <a:solidFill>
            <a:srgbClr val="9A0A0D"/>
          </a:solidFill>
        </p:spPr>
        <p:txBody>
          <a:bodyPr wrap="square" rtlCol="0">
            <a:spAutoFit/>
          </a:bodyPr>
          <a:lstStyle/>
          <a:p>
            <a:pPr algn="ctr"/>
            <a:r>
              <a:rPr lang="en-NZ" dirty="0">
                <a:solidFill>
                  <a:schemeClr val="bg1"/>
                </a:solidFill>
                <a:latin typeface="Georgia" panose="02040502050405020303" pitchFamily="18" charset="0"/>
                <a:ea typeface="ADLaM Display" panose="020F0502020204030204" pitchFamily="2" charset="0"/>
                <a:cs typeface="ADLaM Display" panose="020F0502020204030204" pitchFamily="2" charset="0"/>
              </a:rPr>
              <a:t>Data security and privacy</a:t>
            </a:r>
          </a:p>
        </p:txBody>
      </p:sp>
      <p:sp>
        <p:nvSpPr>
          <p:cNvPr id="23" name="TextBox 22">
            <a:extLst>
              <a:ext uri="{FF2B5EF4-FFF2-40B4-BE49-F238E27FC236}">
                <a16:creationId xmlns:a16="http://schemas.microsoft.com/office/drawing/2014/main" id="{7F1CA390-52CA-CB51-BC3D-A6BC421E4C7D}"/>
              </a:ext>
            </a:extLst>
          </p:cNvPr>
          <p:cNvSpPr txBox="1"/>
          <p:nvPr/>
        </p:nvSpPr>
        <p:spPr>
          <a:xfrm>
            <a:off x="7452665" y="4178831"/>
            <a:ext cx="1735012" cy="369332"/>
          </a:xfrm>
          <a:prstGeom prst="rect">
            <a:avLst/>
          </a:prstGeom>
          <a:solidFill>
            <a:srgbClr val="9A0A0D"/>
          </a:solidFill>
        </p:spPr>
        <p:txBody>
          <a:bodyPr wrap="square" rtlCol="0">
            <a:spAutoFit/>
          </a:bodyPr>
          <a:lstStyle/>
          <a:p>
            <a:pPr algn="ctr"/>
            <a:r>
              <a:rPr lang="en-NZ" dirty="0">
                <a:solidFill>
                  <a:schemeClr val="bg1"/>
                </a:solidFill>
                <a:latin typeface="Georgia" panose="02040502050405020303" pitchFamily="18" charset="0"/>
                <a:ea typeface="ADLaM Display" panose="020F0502020204030204" pitchFamily="2" charset="0"/>
                <a:cs typeface="ADLaM Display" panose="020F0502020204030204" pitchFamily="2" charset="0"/>
              </a:rPr>
              <a:t>Biased data</a:t>
            </a:r>
          </a:p>
        </p:txBody>
      </p:sp>
      <p:sp>
        <p:nvSpPr>
          <p:cNvPr id="24" name="TextBox 23">
            <a:extLst>
              <a:ext uri="{FF2B5EF4-FFF2-40B4-BE49-F238E27FC236}">
                <a16:creationId xmlns:a16="http://schemas.microsoft.com/office/drawing/2014/main" id="{2BBFB420-F310-5948-0E20-E8B456AB2DF1}"/>
              </a:ext>
            </a:extLst>
          </p:cNvPr>
          <p:cNvSpPr txBox="1"/>
          <p:nvPr/>
        </p:nvSpPr>
        <p:spPr>
          <a:xfrm>
            <a:off x="9946434" y="4295560"/>
            <a:ext cx="1561177" cy="646331"/>
          </a:xfrm>
          <a:prstGeom prst="rect">
            <a:avLst/>
          </a:prstGeom>
          <a:solidFill>
            <a:srgbClr val="9A0A0D"/>
          </a:solidFill>
        </p:spPr>
        <p:txBody>
          <a:bodyPr wrap="square" rtlCol="0">
            <a:spAutoFit/>
          </a:bodyPr>
          <a:lstStyle/>
          <a:p>
            <a:pPr algn="ctr"/>
            <a:r>
              <a:rPr lang="en-NZ" dirty="0">
                <a:solidFill>
                  <a:schemeClr val="bg1"/>
                </a:solidFill>
                <a:latin typeface="Georgia" panose="02040502050405020303" pitchFamily="18" charset="0"/>
                <a:ea typeface="ADLaM Display" panose="020F0502020204030204" pitchFamily="2" charset="0"/>
                <a:cs typeface="ADLaM Display" panose="020F0502020204030204" pitchFamily="2" charset="0"/>
              </a:rPr>
              <a:t>Cheating and misuse</a:t>
            </a:r>
          </a:p>
        </p:txBody>
      </p:sp>
      <p:sp>
        <p:nvSpPr>
          <p:cNvPr id="26" name="TextBox 25">
            <a:extLst>
              <a:ext uri="{FF2B5EF4-FFF2-40B4-BE49-F238E27FC236}">
                <a16:creationId xmlns:a16="http://schemas.microsoft.com/office/drawing/2014/main" id="{1F774C33-0BB9-F9B2-C501-9103224E3711}"/>
              </a:ext>
            </a:extLst>
          </p:cNvPr>
          <p:cNvSpPr txBox="1"/>
          <p:nvPr/>
        </p:nvSpPr>
        <p:spPr>
          <a:xfrm>
            <a:off x="7406577" y="4787283"/>
            <a:ext cx="2231000" cy="646331"/>
          </a:xfrm>
          <a:prstGeom prst="rect">
            <a:avLst/>
          </a:prstGeom>
          <a:solidFill>
            <a:srgbClr val="9A0A0D"/>
          </a:solidFill>
        </p:spPr>
        <p:txBody>
          <a:bodyPr wrap="square" rtlCol="0">
            <a:spAutoFit/>
          </a:bodyPr>
          <a:lstStyle/>
          <a:p>
            <a:pPr algn="ctr"/>
            <a:r>
              <a:rPr lang="en-NZ" dirty="0">
                <a:solidFill>
                  <a:schemeClr val="bg1"/>
                </a:solidFill>
                <a:latin typeface="Georgia" panose="02040502050405020303" pitchFamily="18" charset="0"/>
                <a:ea typeface="ADLaM Display" panose="020F0502020204030204" pitchFamily="2" charset="0"/>
                <a:cs typeface="ADLaM Display" panose="020F0502020204030204" pitchFamily="2" charset="0"/>
              </a:rPr>
              <a:t>Dependence on technology</a:t>
            </a:r>
          </a:p>
        </p:txBody>
      </p:sp>
      <p:sp>
        <p:nvSpPr>
          <p:cNvPr id="27" name="TextBox 26">
            <a:extLst>
              <a:ext uri="{FF2B5EF4-FFF2-40B4-BE49-F238E27FC236}">
                <a16:creationId xmlns:a16="http://schemas.microsoft.com/office/drawing/2014/main" id="{9ACB5FCA-49D2-A969-68DB-45256F551490}"/>
              </a:ext>
            </a:extLst>
          </p:cNvPr>
          <p:cNvSpPr txBox="1"/>
          <p:nvPr/>
        </p:nvSpPr>
        <p:spPr>
          <a:xfrm>
            <a:off x="9966603" y="5247827"/>
            <a:ext cx="2045005" cy="646331"/>
          </a:xfrm>
          <a:prstGeom prst="rect">
            <a:avLst/>
          </a:prstGeom>
          <a:solidFill>
            <a:srgbClr val="9A0A0D"/>
          </a:solidFill>
        </p:spPr>
        <p:txBody>
          <a:bodyPr wrap="square" rtlCol="0">
            <a:spAutoFit/>
          </a:bodyPr>
          <a:lstStyle/>
          <a:p>
            <a:pPr algn="ctr"/>
            <a:r>
              <a:rPr lang="en-NZ" dirty="0">
                <a:solidFill>
                  <a:schemeClr val="bg1"/>
                </a:solidFill>
                <a:latin typeface="Georgia" panose="02040502050405020303" pitchFamily="18" charset="0"/>
                <a:ea typeface="ADLaM Display" panose="020F0502020204030204" pitchFamily="2" charset="0"/>
                <a:cs typeface="ADLaM Display" panose="020F0502020204030204" pitchFamily="2" charset="0"/>
              </a:rPr>
              <a:t>Social disruption and screen time</a:t>
            </a:r>
          </a:p>
        </p:txBody>
      </p:sp>
      <p:sp>
        <p:nvSpPr>
          <p:cNvPr id="28" name="TextBox 27">
            <a:extLst>
              <a:ext uri="{FF2B5EF4-FFF2-40B4-BE49-F238E27FC236}">
                <a16:creationId xmlns:a16="http://schemas.microsoft.com/office/drawing/2014/main" id="{F72A35D9-31C9-80F7-3A6C-C06BDB7C802E}"/>
              </a:ext>
            </a:extLst>
          </p:cNvPr>
          <p:cNvSpPr txBox="1"/>
          <p:nvPr/>
        </p:nvSpPr>
        <p:spPr>
          <a:xfrm>
            <a:off x="7093292" y="5888080"/>
            <a:ext cx="2528832" cy="646331"/>
          </a:xfrm>
          <a:prstGeom prst="rect">
            <a:avLst/>
          </a:prstGeom>
          <a:solidFill>
            <a:srgbClr val="9A0A0D"/>
          </a:solidFill>
        </p:spPr>
        <p:txBody>
          <a:bodyPr wrap="square" rtlCol="0">
            <a:spAutoFit/>
          </a:bodyPr>
          <a:lstStyle/>
          <a:p>
            <a:pPr algn="ctr"/>
            <a:r>
              <a:rPr lang="en-NZ" dirty="0">
                <a:solidFill>
                  <a:schemeClr val="bg1"/>
                </a:solidFill>
                <a:latin typeface="Georgia" panose="02040502050405020303" pitchFamily="18" charset="0"/>
                <a:ea typeface="ADLaM Display" panose="020F0502020204030204" pitchFamily="2" charset="0"/>
                <a:cs typeface="ADLaM Display" panose="020F0502020204030204" pitchFamily="2" charset="0"/>
              </a:rPr>
              <a:t>Removal of traditional teaching</a:t>
            </a:r>
          </a:p>
        </p:txBody>
      </p:sp>
    </p:spTree>
    <p:extLst>
      <p:ext uri="{BB962C8B-B14F-4D97-AF65-F5344CB8AC3E}">
        <p14:creationId xmlns:p14="http://schemas.microsoft.com/office/powerpoint/2010/main" val="225204559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2978</TotalTime>
  <Words>2614</Words>
  <Application>Microsoft Office PowerPoint</Application>
  <PresentationFormat>Widescreen</PresentationFormat>
  <Paragraphs>211</Paragraphs>
  <Slides>29</Slides>
  <Notes>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29</vt:i4>
      </vt:variant>
    </vt:vector>
  </HeadingPairs>
  <TitlesOfParts>
    <vt:vector size="40" baseType="lpstr">
      <vt:lpstr>Amasis MT Pro Medium</vt:lpstr>
      <vt:lpstr>Aptos</vt:lpstr>
      <vt:lpstr>Aptos Display</vt:lpstr>
      <vt:lpstr>Arial</vt:lpstr>
      <vt:lpstr>Congenial Black</vt:lpstr>
      <vt:lpstr>Georgia</vt:lpstr>
      <vt:lpstr>Goudy Old Style</vt:lpstr>
      <vt:lpstr>Palatino Linotype</vt:lpstr>
      <vt:lpstr>Wingdings 2</vt:lpstr>
      <vt:lpstr>1_Office Theme</vt:lpstr>
      <vt:lpstr>SlateVTI</vt:lpstr>
      <vt:lpstr>Keeping Safe with genAI</vt:lpstr>
      <vt:lpstr>Acknowledgements</vt:lpstr>
      <vt:lpstr>Professional Learning Module</vt:lpstr>
      <vt:lpstr>Module 2: Keeping Safe with genAI</vt:lpstr>
      <vt:lpstr>How Do Students Use genAI?</vt:lpstr>
      <vt:lpstr>The Potential of genAI</vt:lpstr>
      <vt:lpstr>Discussion</vt:lpstr>
      <vt:lpstr>The Risks of genAI</vt:lpstr>
      <vt:lpstr>Mitigating Risk</vt:lpstr>
      <vt:lpstr>Privacy and Data Protection in the Digital Age</vt:lpstr>
      <vt:lpstr>Privacy and Schools</vt:lpstr>
      <vt:lpstr>Data Privacy and genAI</vt:lpstr>
      <vt:lpstr>What Data Might AI Collect?</vt:lpstr>
      <vt:lpstr>Discussion Question</vt:lpstr>
      <vt:lpstr>Summary of AI and Privacy</vt:lpstr>
      <vt:lpstr>How Do Schools Keep Data Safe?</vt:lpstr>
      <vt:lpstr>How Could a AI-Use Agreement Look?</vt:lpstr>
      <vt:lpstr>What Should an AI-Use Agreement Include?</vt:lpstr>
      <vt:lpstr>Discussion Question</vt:lpstr>
      <vt:lpstr>Other Common Ethical Concerns</vt:lpstr>
      <vt:lpstr>Recognising Bias in genAI</vt:lpstr>
      <vt:lpstr>Digital Citizenship</vt:lpstr>
      <vt:lpstr>Activities to Encourage Responsible Use of genAI</vt:lpstr>
      <vt:lpstr>Is genAI Always Correct?</vt:lpstr>
      <vt:lpstr>Encouraging Critical Thinking</vt:lpstr>
      <vt:lpstr>Ways of Keeping Safe</vt:lpstr>
      <vt:lpstr>Activity</vt:lpstr>
      <vt:lpstr>Concluding Thoughts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Jordan Mayes</dc:creator>
  <cp:lastModifiedBy>Jordan Mayes</cp:lastModifiedBy>
  <cp:revision>1</cp:revision>
  <dcterms:created xsi:type="dcterms:W3CDTF">2025-01-26T21:24:26Z</dcterms:created>
  <dcterms:modified xsi:type="dcterms:W3CDTF">2025-02-06T08:08:50Z</dcterms:modified>
</cp:coreProperties>
</file>